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71"/>
  </p:notesMasterIdLst>
  <p:handoutMasterIdLst>
    <p:handoutMasterId r:id="rId72"/>
  </p:handoutMasterIdLst>
  <p:sldIdLst>
    <p:sldId id="256" r:id="rId2"/>
    <p:sldId id="474" r:id="rId3"/>
    <p:sldId id="263" r:id="rId4"/>
    <p:sldId id="264" r:id="rId5"/>
    <p:sldId id="265" r:id="rId6"/>
    <p:sldId id="296" r:id="rId7"/>
    <p:sldId id="297" r:id="rId8"/>
    <p:sldId id="267" r:id="rId9"/>
    <p:sldId id="293" r:id="rId10"/>
    <p:sldId id="326" r:id="rId11"/>
    <p:sldId id="306" r:id="rId12"/>
    <p:sldId id="309" r:id="rId13"/>
    <p:sldId id="307" r:id="rId14"/>
    <p:sldId id="329" r:id="rId15"/>
    <p:sldId id="311" r:id="rId16"/>
    <p:sldId id="312" r:id="rId17"/>
    <p:sldId id="427" r:id="rId18"/>
    <p:sldId id="428" r:id="rId19"/>
    <p:sldId id="429" r:id="rId20"/>
    <p:sldId id="430" r:id="rId21"/>
    <p:sldId id="432" r:id="rId22"/>
    <p:sldId id="433" r:id="rId23"/>
    <p:sldId id="475" r:id="rId24"/>
    <p:sldId id="435" r:id="rId25"/>
    <p:sldId id="476" r:id="rId26"/>
    <p:sldId id="472" r:id="rId27"/>
    <p:sldId id="439" r:id="rId28"/>
    <p:sldId id="440" r:id="rId29"/>
    <p:sldId id="483" r:id="rId30"/>
    <p:sldId id="441" r:id="rId31"/>
    <p:sldId id="442" r:id="rId32"/>
    <p:sldId id="444" r:id="rId33"/>
    <p:sldId id="445" r:id="rId34"/>
    <p:sldId id="446" r:id="rId35"/>
    <p:sldId id="447" r:id="rId36"/>
    <p:sldId id="450" r:id="rId37"/>
    <p:sldId id="451" r:id="rId38"/>
    <p:sldId id="452" r:id="rId39"/>
    <p:sldId id="453" r:id="rId40"/>
    <p:sldId id="454" r:id="rId41"/>
    <p:sldId id="484" r:id="rId42"/>
    <p:sldId id="455" r:id="rId43"/>
    <p:sldId id="456" r:id="rId44"/>
    <p:sldId id="457" r:id="rId45"/>
    <p:sldId id="458" r:id="rId46"/>
    <p:sldId id="459" r:id="rId47"/>
    <p:sldId id="460" r:id="rId48"/>
    <p:sldId id="486" r:id="rId49"/>
    <p:sldId id="463" r:id="rId50"/>
    <p:sldId id="464" r:id="rId51"/>
    <p:sldId id="465" r:id="rId52"/>
    <p:sldId id="466" r:id="rId53"/>
    <p:sldId id="467" r:id="rId54"/>
    <p:sldId id="468" r:id="rId55"/>
    <p:sldId id="469" r:id="rId56"/>
    <p:sldId id="485" r:id="rId57"/>
    <p:sldId id="477" r:id="rId58"/>
    <p:sldId id="478" r:id="rId59"/>
    <p:sldId id="479" r:id="rId60"/>
    <p:sldId id="480" r:id="rId61"/>
    <p:sldId id="481" r:id="rId62"/>
    <p:sldId id="482" r:id="rId63"/>
    <p:sldId id="471" r:id="rId64"/>
    <p:sldId id="487" r:id="rId65"/>
    <p:sldId id="488" r:id="rId66"/>
    <p:sldId id="489" r:id="rId67"/>
    <p:sldId id="490" r:id="rId68"/>
    <p:sldId id="491" r:id="rId69"/>
    <p:sldId id="492" r:id="rId70"/>
  </p:sldIdLst>
  <p:sldSz cx="9144000" cy="6858000" type="screen4x3"/>
  <p:notesSz cx="9309100" cy="6954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31693" autoAdjust="0"/>
  </p:normalViewPr>
  <p:slideViewPr>
    <p:cSldViewPr>
      <p:cViewPr>
        <p:scale>
          <a:sx n="80" d="100"/>
          <a:sy n="80" d="100"/>
        </p:scale>
        <p:origin x="-2664" y="-798"/>
      </p:cViewPr>
      <p:guideLst>
        <p:guide orient="horz" pos="2160"/>
        <p:guide pos="2880"/>
      </p:guideLst>
    </p:cSldViewPr>
  </p:slideViewPr>
  <p:notesTextViewPr>
    <p:cViewPr>
      <p:scale>
        <a:sx n="100" d="100"/>
        <a:sy n="100" d="100"/>
      </p:scale>
      <p:origin x="0" y="0"/>
    </p:cViewPr>
  </p:notesTextViewPr>
  <p:sorterViewPr>
    <p:cViewPr>
      <p:scale>
        <a:sx n="92" d="100"/>
        <a:sy n="92" d="100"/>
      </p:scale>
      <p:origin x="0" y="0"/>
    </p:cViewPr>
  </p:sorterViewPr>
  <p:notesViewPr>
    <p:cSldViewPr>
      <p:cViewPr varScale="1">
        <p:scale>
          <a:sx n="114" d="100"/>
          <a:sy n="114" d="100"/>
        </p:scale>
        <p:origin x="-1722" y="-96"/>
      </p:cViewPr>
      <p:guideLst>
        <p:guide orient="horz" pos="2191"/>
        <p:guide pos="293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3944" cy="347742"/>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5273003" y="0"/>
            <a:ext cx="4033944" cy="347742"/>
          </a:xfrm>
          <a:prstGeom prst="rect">
            <a:avLst/>
          </a:prstGeom>
        </p:spPr>
        <p:txBody>
          <a:bodyPr vert="horz" lIns="92958" tIns="46479" rIns="92958" bIns="46479" rtlCol="0"/>
          <a:lstStyle>
            <a:lvl1pPr algn="r">
              <a:defRPr sz="1200"/>
            </a:lvl1pPr>
          </a:lstStyle>
          <a:p>
            <a:fld id="{832D594C-1901-4912-8AD8-BF0584D705FF}" type="datetimeFigureOut">
              <a:rPr lang="en-US" smtClean="0"/>
              <a:t>1/28/2013</a:t>
            </a:fld>
            <a:endParaRPr lang="en-US"/>
          </a:p>
        </p:txBody>
      </p:sp>
      <p:sp>
        <p:nvSpPr>
          <p:cNvPr id="4" name="Footer Placeholder 3"/>
          <p:cNvSpPr>
            <a:spLocks noGrp="1"/>
          </p:cNvSpPr>
          <p:nvPr>
            <p:ph type="ftr" sz="quarter" idx="2"/>
          </p:nvPr>
        </p:nvSpPr>
        <p:spPr>
          <a:xfrm>
            <a:off x="0" y="6605889"/>
            <a:ext cx="4033944" cy="347742"/>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5273003" y="6605889"/>
            <a:ext cx="4033944" cy="347742"/>
          </a:xfrm>
          <a:prstGeom prst="rect">
            <a:avLst/>
          </a:prstGeom>
        </p:spPr>
        <p:txBody>
          <a:bodyPr vert="horz" lIns="92958" tIns="46479" rIns="92958" bIns="46479" rtlCol="0" anchor="b"/>
          <a:lstStyle>
            <a:lvl1pPr algn="r">
              <a:defRPr sz="1200"/>
            </a:lvl1pPr>
          </a:lstStyle>
          <a:p>
            <a:fld id="{B66AD5DF-9BE0-435B-A642-FFEAAF313B5B}" type="slidenum">
              <a:rPr lang="en-US" smtClean="0"/>
              <a:t>‹#›</a:t>
            </a:fld>
            <a:endParaRPr lang="en-US"/>
          </a:p>
        </p:txBody>
      </p:sp>
    </p:spTree>
    <p:extLst>
      <p:ext uri="{BB962C8B-B14F-4D97-AF65-F5344CB8AC3E}">
        <p14:creationId xmlns:p14="http://schemas.microsoft.com/office/powerpoint/2010/main" val="7541000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3944" cy="347742"/>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5273003" y="0"/>
            <a:ext cx="4033944" cy="347742"/>
          </a:xfrm>
          <a:prstGeom prst="rect">
            <a:avLst/>
          </a:prstGeom>
        </p:spPr>
        <p:txBody>
          <a:bodyPr vert="horz" lIns="92958" tIns="46479" rIns="92958" bIns="46479" rtlCol="0"/>
          <a:lstStyle>
            <a:lvl1pPr algn="r">
              <a:defRPr sz="1200"/>
            </a:lvl1pPr>
          </a:lstStyle>
          <a:p>
            <a:fld id="{1BD567C0-A244-49CB-91C6-FA724F9DDD51}" type="datetimeFigureOut">
              <a:rPr lang="en-US" smtClean="0"/>
              <a:pPr/>
              <a:t>1/28/2013</a:t>
            </a:fld>
            <a:endParaRPr lang="en-US"/>
          </a:p>
        </p:txBody>
      </p:sp>
      <p:sp>
        <p:nvSpPr>
          <p:cNvPr id="4" name="Slide Image Placeholder 3"/>
          <p:cNvSpPr>
            <a:spLocks noGrp="1" noRot="1" noChangeAspect="1"/>
          </p:cNvSpPr>
          <p:nvPr>
            <p:ph type="sldImg" idx="2"/>
          </p:nvPr>
        </p:nvSpPr>
        <p:spPr>
          <a:xfrm>
            <a:off x="2916238" y="522288"/>
            <a:ext cx="3476625" cy="260667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930910" y="3303548"/>
            <a:ext cx="7447280" cy="3129677"/>
          </a:xfrm>
          <a:prstGeom prst="rect">
            <a:avLst/>
          </a:prstGeom>
        </p:spPr>
        <p:txBody>
          <a:bodyPr vert="horz" lIns="92958" tIns="46479" rIns="92958" bIns="4647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05889"/>
            <a:ext cx="4033944" cy="347742"/>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5273003" y="6605889"/>
            <a:ext cx="4033944" cy="347742"/>
          </a:xfrm>
          <a:prstGeom prst="rect">
            <a:avLst/>
          </a:prstGeom>
        </p:spPr>
        <p:txBody>
          <a:bodyPr vert="horz" lIns="92958" tIns="46479" rIns="92958" bIns="46479" rtlCol="0" anchor="b"/>
          <a:lstStyle>
            <a:lvl1pPr algn="r">
              <a:defRPr sz="1200"/>
            </a:lvl1pPr>
          </a:lstStyle>
          <a:p>
            <a:fld id="{A435DE13-8BA2-49F0-846E-3569E0F86E8A}" type="slidenum">
              <a:rPr lang="en-US" smtClean="0"/>
              <a:pPr/>
              <a:t>‹#›</a:t>
            </a:fld>
            <a:endParaRPr lang="en-US"/>
          </a:p>
        </p:txBody>
      </p:sp>
    </p:spTree>
    <p:extLst>
      <p:ext uri="{BB962C8B-B14F-4D97-AF65-F5344CB8AC3E}">
        <p14:creationId xmlns:p14="http://schemas.microsoft.com/office/powerpoint/2010/main" val="1049438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F24E0D-E96E-F741-B128-41FEE0A5C0F0}" type="slidenum">
              <a:rPr lang="en-US"/>
              <a:pPr/>
              <a:t>18</a:t>
            </a:fld>
            <a:endParaRPr lang="en-US" dirty="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b="1" baseline="0" dirty="0" smtClean="0"/>
              <a:t>Facilitator Notes:</a:t>
            </a:r>
          </a:p>
          <a:p>
            <a:pPr>
              <a:buFont typeface="Arial"/>
              <a:buChar char="•"/>
            </a:pPr>
            <a:r>
              <a:rPr lang="en-US" dirty="0" smtClean="0"/>
              <a:t>Important</a:t>
            </a:r>
            <a:r>
              <a:rPr lang="en-US" baseline="0" dirty="0" smtClean="0"/>
              <a:t> to define terms whenever you are in a policy discussion or even a discussion about effective instructional practices.</a:t>
            </a:r>
          </a:p>
          <a:p>
            <a:pPr>
              <a:buFont typeface="Arial"/>
              <a:buChar char="•"/>
            </a:pPr>
            <a:r>
              <a:rPr lang="en-US" baseline="0" dirty="0" smtClean="0"/>
              <a:t>Let’s start with defining online learning, then we will move into a discussion of blended learning in just a few minutes.</a:t>
            </a:r>
            <a:endParaRPr lang="en-US" dirty="0" smtClean="0"/>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pPr>
              <a:buFontTx/>
              <a:buNone/>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F24E0D-E96E-F741-B128-41FEE0A5C0F0}" type="slidenum">
              <a:rPr lang="en-US"/>
              <a:pPr/>
              <a:t>19</a:t>
            </a:fld>
            <a:endParaRPr lang="en-US" dirty="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b="1" baseline="0" dirty="0" smtClean="0"/>
              <a:t>Facilitator Notes:</a:t>
            </a:r>
          </a:p>
          <a:p>
            <a:pPr>
              <a:buFontTx/>
              <a:buChar char="•"/>
            </a:pPr>
            <a:r>
              <a:rPr lang="en-US" dirty="0" smtClean="0"/>
              <a:t> Review</a:t>
            </a:r>
            <a:r>
              <a:rPr lang="en-US" baseline="0" dirty="0" smtClean="0"/>
              <a:t> – admit the complexity and diversity</a:t>
            </a:r>
          </a:p>
          <a:p>
            <a:pPr>
              <a:buFontTx/>
              <a:buChar char="•"/>
            </a:pPr>
            <a:r>
              <a:rPr lang="en-US" baseline="0" dirty="0" smtClean="0"/>
              <a:t> Policy and practice implications</a:t>
            </a:r>
          </a:p>
          <a:p>
            <a:pPr>
              <a:buFontTx/>
              <a:buChar char="•"/>
            </a:pPr>
            <a:r>
              <a:rPr lang="en-US" baseline="0" dirty="0" smtClean="0"/>
              <a:t> What are you trying to do?</a:t>
            </a:r>
            <a:endParaRPr lang="en-US" dirty="0" smtClean="0"/>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pPr>
              <a:buFontTx/>
              <a:buChar cha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F24E0D-E96E-F741-B128-41FEE0A5C0F0}" type="slidenum">
              <a:rPr lang="en-US"/>
              <a:pPr/>
              <a:t>20</a:t>
            </a:fld>
            <a:endParaRPr lang="en-US" dirty="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b="1" baseline="0" dirty="0" smtClean="0"/>
              <a:t>Facilitator Notes:</a:t>
            </a:r>
          </a:p>
          <a:p>
            <a:pPr>
              <a:buFontTx/>
              <a:buChar char="•"/>
            </a:pPr>
            <a:r>
              <a:rPr lang="en-US" dirty="0" smtClean="0"/>
              <a:t>Online schools</a:t>
            </a:r>
            <a:r>
              <a:rPr lang="en-US" baseline="0" dirty="0" smtClean="0"/>
              <a:t> are not the same – this has impacts on policy and practice</a:t>
            </a:r>
          </a:p>
          <a:p>
            <a:pPr>
              <a:buFontTx/>
              <a:buChar char="•"/>
            </a:pPr>
            <a:r>
              <a:rPr lang="en-US" baseline="0" dirty="0" smtClean="0"/>
              <a:t> And…the choices you make as a district or County office influence how you develop and design your program</a:t>
            </a:r>
            <a:endParaRPr lang="en-US" dirty="0" smtClean="0"/>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pPr>
              <a:buFontTx/>
              <a:buChar char="•"/>
            </a:pP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dirty="0" smtClean="0"/>
              <a:t>The</a:t>
            </a:r>
            <a:r>
              <a:rPr lang="en-US" baseline="0" dirty="0" smtClean="0"/>
              <a:t> large Educational Management Organization operate multi-district online charter here in California – K12, Inc., Connections, Insight, Advanced Academics are a few examples – we will look at the scope of those operations in a moment.</a:t>
            </a:r>
          </a:p>
          <a:p>
            <a:pPr>
              <a:buFont typeface="Arial"/>
              <a:buChar char="•"/>
            </a:pPr>
            <a:r>
              <a:rPr lang="en-US" baseline="0" dirty="0" smtClean="0"/>
              <a:t>Independent district programs here in California that we follow include – Riverside Virtual School, Clovis Online High School, City of Angels Virtual Academy and others</a:t>
            </a:r>
            <a:endParaRPr lang="en-US" dirty="0" smtClean="0"/>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ABE16CC-6198-FE44-90A5-2CDCECB59A70}" type="slidenum">
              <a:rPr lang="en-US" smtClean="0"/>
              <a:pPr/>
              <a:t>22</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FEE65A-B9F4-C144-9D7E-032849DB4A3F}" type="slidenum">
              <a:rPr lang="en-US" smtClean="0"/>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dirty="0" smtClean="0"/>
              <a:t>From the perspective</a:t>
            </a:r>
            <a:r>
              <a:rPr lang="en-US" baseline="0" dirty="0" smtClean="0"/>
              <a:t> of the student</a:t>
            </a:r>
          </a:p>
          <a:p>
            <a:pPr>
              <a:buFont typeface="Arial"/>
              <a:buChar char="•"/>
            </a:pPr>
            <a:r>
              <a:rPr lang="en-US" baseline="0" dirty="0" smtClean="0"/>
              <a:t>The brick and mortar place is not always a school – in fact in many cases it is a learning center that is specifically designed to not look like a school</a:t>
            </a:r>
          </a:p>
          <a:p>
            <a:pPr>
              <a:buFont typeface="Arial"/>
              <a:buChar char="•"/>
            </a:pPr>
            <a:r>
              <a:rPr lang="en-US" baseline="0" dirty="0" smtClean="0"/>
              <a:t>TIME, PLACE, PATH, PACE</a:t>
            </a:r>
            <a:endParaRPr lang="en-US" dirty="0" smtClean="0"/>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dirty="0" smtClean="0"/>
              <a:t>Definition does not include what many of you know as Educational Technology</a:t>
            </a:r>
            <a:r>
              <a:rPr lang="en-US" baseline="0" dirty="0" smtClean="0"/>
              <a:t> in the classroom – whiteboard, maybe iPADs</a:t>
            </a:r>
          </a:p>
          <a:p>
            <a:pPr>
              <a:buFont typeface="Arial"/>
              <a:buChar char="•"/>
            </a:pPr>
            <a:r>
              <a:rPr lang="en-US" baseline="0" dirty="0" smtClean="0"/>
              <a:t>eTextbooks are not included in the definitions – they certainly have value – they are not changing the instructional model</a:t>
            </a:r>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dirty="0" smtClean="0"/>
              <a:t>Rise</a:t>
            </a:r>
            <a:r>
              <a:rPr lang="en-US" baseline="0" dirty="0" smtClean="0"/>
              <a:t> of K-12 Online Learning</a:t>
            </a:r>
          </a:p>
          <a:p>
            <a:pPr>
              <a:buFont typeface="Arial"/>
              <a:buChar char="•"/>
            </a:pPr>
            <a:r>
              <a:rPr lang="en-US" baseline="0" dirty="0" smtClean="0"/>
              <a:t>Continuum of blended learning – as you move across the models, you have more online content on the right</a:t>
            </a:r>
          </a:p>
          <a:p>
            <a:pPr>
              <a:buFont typeface="Arial"/>
              <a:buChar char="•"/>
            </a:pPr>
            <a:r>
              <a:rPr lang="en-US" baseline="0" dirty="0" smtClean="0"/>
              <a:t>Examples – Rocketship in San Jose (Rotation); Online Lab or Self-Blend are typical of State Virtual Schools</a:t>
            </a:r>
          </a:p>
          <a:p>
            <a:pPr>
              <a:buFont typeface="Arial"/>
              <a:buChar char="•"/>
            </a:pPr>
            <a:r>
              <a:rPr lang="en-US" baseline="0" dirty="0" smtClean="0"/>
              <a:t>Horn’s definition of blended learning includes everything but full-time online schools – that blend occurs at the course level or the program level.</a:t>
            </a:r>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pPr defTabSz="464790">
              <a:buFont typeface="Arial"/>
              <a:buChar char="•"/>
              <a:defRPr/>
            </a:pPr>
            <a:r>
              <a:rPr lang="en-US" b="0" baseline="0" dirty="0" smtClean="0"/>
              <a:t>How many of you are involved in online or blended learning programs in your district or school?  Can you describe the programs?</a:t>
            </a:r>
          </a:p>
          <a:p>
            <a:pPr defTabSz="464790">
              <a:buFont typeface="Arial"/>
              <a:buChar char="•"/>
              <a:defRPr/>
            </a:pPr>
            <a:r>
              <a:rPr lang="en-US" b="0" baseline="0" dirty="0" smtClean="0"/>
              <a:t>How common is blended learning in the districts?  Are their programs operating at scale that we should discuss?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144EC0-0654-B940-BBD6-E973A6FF210D}" type="slidenum">
              <a:rPr lang="en-US" smtClean="0">
                <a:ea typeface="ＭＳ Ｐゴシック" charset="-128"/>
                <a:cs typeface="ＭＳ Ｐゴシック" charset="-128"/>
              </a:rPr>
              <a:pPr fontAlgn="base">
                <a:spcBef>
                  <a:spcPct val="0"/>
                </a:spcBef>
                <a:spcAft>
                  <a:spcPct val="0"/>
                </a:spcAft>
                <a:def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823B60-65FC-7D47-8106-ABBFB2FD7AB8}" type="slidenum">
              <a:rPr lang="en-US" smtClean="0">
                <a:ea typeface="ＭＳ Ｐゴシック" charset="-128"/>
                <a:cs typeface="ＭＳ Ｐゴシック" charset="-128"/>
              </a:rPr>
              <a:pPr fontAlgn="base">
                <a:spcBef>
                  <a:spcPct val="0"/>
                </a:spcBef>
                <a:spcAft>
                  <a:spcPct val="0"/>
                </a:spcAft>
                <a:def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F0F92-C48A-1541-A191-CF8890D4F417}" type="slidenum">
              <a:rPr lang="en-US" smtClean="0">
                <a:ea typeface="ＭＳ Ｐゴシック" charset="-128"/>
                <a:cs typeface="ＭＳ Ｐゴシック" charset="-128"/>
              </a:rPr>
              <a:pPr fontAlgn="base">
                <a:spcBef>
                  <a:spcPct val="0"/>
                </a:spcBef>
                <a:spcAft>
                  <a:spcPct val="0"/>
                </a:spcAft>
                <a:def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The remainder of today’s workshop we are going to focus on the components that make up an quality online or blended learning program.</a:t>
            </a:r>
          </a:p>
          <a:p>
            <a:pPr>
              <a:buFont typeface="Arial"/>
              <a:buChar char="•"/>
            </a:pPr>
            <a:r>
              <a:rPr lang="en-US" b="0" baseline="0" dirty="0" smtClean="0"/>
              <a:t>We will also discuss how those pieces come together to serve students.</a:t>
            </a:r>
          </a:p>
          <a:p>
            <a:pPr>
              <a:buFont typeface="Arial"/>
              <a:buChar char="•"/>
            </a:pPr>
            <a:r>
              <a:rPr lang="en-US" b="0" baseline="0" dirty="0" smtClean="0"/>
              <a:t>Lastly, we will be encouraging a thoughtful strategic planning process the includes much of what we will work on today.</a:t>
            </a:r>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The bulk of the workshop will be organized around these four focus areas.  The eLearning Framework document is also organized this way, so you can follow along with on the agenda and in the document itself.</a:t>
            </a:r>
          </a:p>
          <a:p>
            <a:endParaRPr lang="en-US" b="0" baseline="0" dirty="0" smtClean="0"/>
          </a:p>
          <a:p>
            <a:r>
              <a:rPr lang="en-US" b="1" baseline="0" dirty="0" smtClean="0"/>
              <a:t>References &amp; Resources:</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Some of the key issues you must consider related to Content Acquisition and Content Development for your online or blended learning program</a:t>
            </a:r>
          </a:p>
          <a:p>
            <a:pPr>
              <a:buFont typeface="Arial"/>
              <a:buChar char="•"/>
            </a:pPr>
            <a:r>
              <a:rPr lang="en-US" b="0" baseline="0" dirty="0" smtClean="0"/>
              <a:t>This slide matches the large eLearning Framework handout.  This handout provides you with an eLearning Framework at a glance.</a:t>
            </a:r>
          </a:p>
          <a:p>
            <a:pPr>
              <a:buFont typeface="Arial"/>
              <a:buChar char="•"/>
            </a:pPr>
            <a:r>
              <a:rPr lang="en-US" b="0" baseline="0" dirty="0" smtClean="0"/>
              <a:t>In this section we will examine and discuss these issues</a:t>
            </a:r>
          </a:p>
          <a:p>
            <a:endParaRPr lang="en-US" baseline="0" dirty="0" smtClean="0"/>
          </a:p>
          <a:p>
            <a:r>
              <a:rPr lang="en-US" b="1" baseline="0" dirty="0" smtClean="0"/>
              <a:t>References &amp; Resources:</a:t>
            </a:r>
          </a:p>
          <a:p>
            <a:pPr defTabSz="464790">
              <a:defRPr/>
            </a:pPr>
            <a:r>
              <a:rPr lang="en-US" baseline="0" dirty="0" smtClean="0"/>
              <a:t>eLearning Framework Content Section – Pages 15-23.</a:t>
            </a:r>
          </a:p>
          <a:p>
            <a:pPr defTabSz="464790">
              <a:defRPr/>
            </a:pPr>
            <a:endParaRPr lang="en-US" baseline="0" dirty="0" smtClean="0"/>
          </a:p>
          <a:p>
            <a:pPr defTabSz="464790">
              <a:defRPr/>
            </a:pPr>
            <a:r>
              <a:rPr lang="en-US" b="1" baseline="0" dirty="0" smtClean="0"/>
              <a:t>Discussion Questions:</a:t>
            </a:r>
          </a:p>
        </p:txBody>
      </p:sp>
      <p:sp>
        <p:nvSpPr>
          <p:cNvPr id="4" name="Slide Number Placeholder 3"/>
          <p:cNvSpPr>
            <a:spLocks noGrp="1"/>
          </p:cNvSpPr>
          <p:nvPr>
            <p:ph type="sldNum" sz="quarter" idx="10"/>
          </p:nvPr>
        </p:nvSpPr>
        <p:spPr/>
        <p:txBody>
          <a:bodyPr/>
          <a:lstStyle/>
          <a:p>
            <a:fld id="{9D209D94-426F-284A-A595-09368EBF0A39}"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baseline="0" dirty="0" smtClean="0"/>
              <a:t>Facilitator Notes:</a:t>
            </a:r>
          </a:p>
          <a:p>
            <a:pPr>
              <a:buFont typeface="Arial"/>
              <a:buChar char="•"/>
            </a:pPr>
            <a:r>
              <a:rPr lang="en-US" baseline="0" dirty="0" smtClean="0"/>
              <a:t> Each focus area should begin with an examination of the educational goals.  What are the some of the academic challenges that online and blended learning can help address? Consider the target student groups.  This should drive all decisions.</a:t>
            </a:r>
          </a:p>
          <a:p>
            <a:pPr>
              <a:buFont typeface="Arial"/>
              <a:buChar char="•"/>
            </a:pPr>
            <a:r>
              <a:rPr lang="en-US" baseline="0" dirty="0" smtClean="0"/>
              <a:t> Program structure</a:t>
            </a:r>
          </a:p>
          <a:p>
            <a:pPr lvl="1">
              <a:buFont typeface="Arial"/>
              <a:buChar char="•"/>
            </a:pPr>
            <a:r>
              <a:rPr lang="en-US" baseline="0" dirty="0" smtClean="0"/>
              <a:t> What grade levels will be served? </a:t>
            </a:r>
          </a:p>
          <a:p>
            <a:pPr lvl="1">
              <a:buFont typeface="Arial"/>
              <a:buChar char="•"/>
            </a:pPr>
            <a:r>
              <a:rPr lang="en-US" baseline="0" dirty="0" smtClean="0"/>
              <a:t> Full-time online or supplemental?</a:t>
            </a:r>
          </a:p>
          <a:p>
            <a:pPr lvl="1">
              <a:buFont typeface="Arial"/>
              <a:buChar char="•"/>
            </a:pPr>
            <a:r>
              <a:rPr lang="en-US" baseline="0" dirty="0" smtClean="0"/>
              <a:t> Fully online or blended courses?</a:t>
            </a:r>
          </a:p>
          <a:p>
            <a:pPr lvl="1">
              <a:buFont typeface="Arial"/>
              <a:buChar char="•"/>
            </a:pPr>
            <a:r>
              <a:rPr lang="en-US" baseline="0" dirty="0" smtClean="0"/>
              <a:t> Individualized or cohort-based?</a:t>
            </a:r>
          </a:p>
          <a:p>
            <a:pPr lvl="1">
              <a:buFont typeface="Arial"/>
              <a:buChar char="•"/>
            </a:pPr>
            <a:r>
              <a:rPr lang="en-US" baseline="0" dirty="0" smtClean="0"/>
              <a:t> Where on the continuum of instruction?</a:t>
            </a:r>
          </a:p>
          <a:p>
            <a:pPr lvl="1">
              <a:buFont typeface="Arial"/>
              <a:buChar char="•"/>
            </a:pPr>
            <a:r>
              <a:rPr lang="en-US" baseline="0" dirty="0" smtClean="0"/>
              <a:t> Will calendar be traditional?</a:t>
            </a:r>
          </a:p>
          <a:p>
            <a:pPr lvl="0">
              <a:buFont typeface="Arial"/>
              <a:buChar char="•"/>
            </a:pPr>
            <a:r>
              <a:rPr lang="en-US" baseline="0" dirty="0" smtClean="0"/>
              <a:t>Course type – core, electives, credit recovery, AP/gifted, career and technical education, and others?</a:t>
            </a:r>
          </a:p>
          <a:p>
            <a:pPr lvl="0">
              <a:buFont typeface="Arial"/>
              <a:buChar char="•"/>
            </a:pPr>
            <a:r>
              <a:rPr lang="en-US" baseline="0" dirty="0" smtClean="0"/>
              <a:t>Content choices should be informed by the type of program and the type of course.</a:t>
            </a:r>
          </a:p>
          <a:p>
            <a:endParaRPr lang="en-US" baseline="0" dirty="0" smtClean="0"/>
          </a:p>
          <a:p>
            <a:r>
              <a:rPr lang="en-US" b="1" baseline="0" dirty="0" smtClean="0"/>
              <a:t>References &amp; Resources:</a:t>
            </a:r>
          </a:p>
          <a:p>
            <a:pPr defTabSz="464790">
              <a:buFont typeface="Arial"/>
              <a:buChar char="•"/>
              <a:defRPr/>
            </a:pPr>
            <a:r>
              <a:rPr lang="en-US" baseline="0" dirty="0" smtClean="0"/>
              <a:t>eLearning Framework Content Section – Pages 15-16.</a:t>
            </a:r>
            <a:endParaRPr lang="en-US" b="0" baseline="0" dirty="0" smtClean="0"/>
          </a:p>
          <a:p>
            <a:pPr>
              <a:buFont typeface="Arial"/>
              <a:buChar char="•"/>
            </a:pPr>
            <a:r>
              <a:rPr lang="en-US" b="0" baseline="0" dirty="0" smtClean="0"/>
              <a:t>Reference iNACOL – How to Start an Online Learning Program website as an excellent resource for guidance in all four focus areas</a:t>
            </a:r>
          </a:p>
          <a:p>
            <a:endParaRPr lang="en-US" baseline="0" dirty="0" smtClean="0"/>
          </a:p>
          <a:p>
            <a:pPr>
              <a:buFont typeface="Arial"/>
              <a:buNone/>
            </a:pPr>
            <a:r>
              <a:rPr lang="en-US" b="1" dirty="0" smtClean="0"/>
              <a:t>Discussion Questions:</a:t>
            </a:r>
          </a:p>
          <a:p>
            <a:pPr defTabSz="464790">
              <a:buFont typeface="Arial"/>
              <a:buChar char="•"/>
              <a:defRPr/>
            </a:pPr>
            <a:r>
              <a:rPr lang="en-US" b="0" baseline="0" dirty="0" smtClean="0"/>
              <a:t>How many of you launched your online or blended learning program targeted a specific student group – gifted, credit recovery, etc.  Why did you begin this way?  What did you learn from this process?</a:t>
            </a:r>
            <a:endParaRPr lang="en-US" b="0" dirty="0" smtClean="0"/>
          </a:p>
          <a:p>
            <a:pPr>
              <a:buFont typeface="Arial"/>
              <a:buChar char="•"/>
            </a:pPr>
            <a:r>
              <a:rPr lang="en-US" b="0" dirty="0" smtClean="0"/>
              <a:t>How</a:t>
            </a:r>
            <a:r>
              <a:rPr lang="en-US" b="0" baseline="0" dirty="0" smtClean="0"/>
              <a:t> many of you have obtained online course content for a targeted purpose, only to end up using the content in some other way?  Why did this happen?  Did it turn out well?</a:t>
            </a:r>
          </a:p>
        </p:txBody>
      </p:sp>
      <p:sp>
        <p:nvSpPr>
          <p:cNvPr id="4" name="Slide Number Placeholder 3"/>
          <p:cNvSpPr>
            <a:spLocks noGrp="1"/>
          </p:cNvSpPr>
          <p:nvPr>
            <p:ph type="sldNum" sz="quarter" idx="10"/>
          </p:nvPr>
        </p:nvSpPr>
        <p:spPr/>
        <p:txBody>
          <a:bodyPr/>
          <a:lstStyle/>
          <a:p>
            <a:fld id="{9D209D94-426F-284A-A595-09368EBF0A39}"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Build, Buy, License, or Mix?  Consider these issues:</a:t>
            </a:r>
          </a:p>
          <a:p>
            <a:pPr lvl="1">
              <a:buFont typeface="Arial"/>
              <a:buChar char="•"/>
            </a:pPr>
            <a:r>
              <a:rPr lang="en-US" b="0" baseline="0" dirty="0" smtClean="0"/>
              <a:t>Expertise of your staff</a:t>
            </a:r>
          </a:p>
          <a:p>
            <a:pPr lvl="1">
              <a:buFont typeface="Arial"/>
              <a:buChar char="•"/>
            </a:pPr>
            <a:r>
              <a:rPr lang="en-US" b="0" baseline="0" dirty="0" smtClean="0"/>
              <a:t>Time/resources in your district/school to build content</a:t>
            </a:r>
          </a:p>
          <a:p>
            <a:pPr lvl="1">
              <a:buFont typeface="Arial"/>
              <a:buChar char="•"/>
            </a:pPr>
            <a:r>
              <a:rPr lang="en-US" b="0" baseline="0" dirty="0" smtClean="0"/>
              <a:t>Time until the courses need to launch</a:t>
            </a:r>
          </a:p>
          <a:p>
            <a:pPr lvl="1">
              <a:buFont typeface="Arial"/>
              <a:buChar char="•"/>
            </a:pPr>
            <a:r>
              <a:rPr lang="en-US" b="0" baseline="0" dirty="0" smtClean="0"/>
              <a:t>Money available for startup and maintenance</a:t>
            </a:r>
          </a:p>
          <a:p>
            <a:pPr lvl="1">
              <a:buFont typeface="Arial"/>
              <a:buChar char="•"/>
            </a:pPr>
            <a:r>
              <a:rPr lang="en-US" b="0" baseline="0" dirty="0" smtClean="0"/>
              <a:t>Need to customization of course content</a:t>
            </a:r>
          </a:p>
          <a:p>
            <a:pPr lvl="0">
              <a:buFont typeface="Arial"/>
              <a:buChar char="•"/>
            </a:pPr>
            <a:r>
              <a:rPr lang="en-US" b="0" baseline="0" dirty="0" smtClean="0"/>
              <a:t>Review the Pros and Cons of build, buy, license, or mix beginning on page 20.</a:t>
            </a:r>
          </a:p>
          <a:p>
            <a:endParaRPr lang="en-US" baseline="0" dirty="0" smtClean="0"/>
          </a:p>
          <a:p>
            <a:r>
              <a:rPr lang="en-US" b="1" baseline="0" dirty="0" smtClean="0"/>
              <a:t>References &amp; Resources:</a:t>
            </a:r>
          </a:p>
          <a:p>
            <a:pPr defTabSz="464790">
              <a:buFont typeface="Arial"/>
              <a:buChar char="•"/>
              <a:defRPr/>
            </a:pPr>
            <a:r>
              <a:rPr lang="en-US" baseline="0" dirty="0" smtClean="0"/>
              <a:t>eLearning Framework Content Section – Pages 16-17.</a:t>
            </a:r>
            <a:endParaRPr lang="en-US" b="0" baseline="0" dirty="0" smtClean="0"/>
          </a:p>
          <a:p>
            <a:pPr>
              <a:buFont typeface="Arial"/>
              <a:buChar char="•"/>
            </a:pPr>
            <a:r>
              <a:rPr lang="en-US" b="0" baseline="0" dirty="0" smtClean="0"/>
              <a:t>iNACOL How to Start an Online Learning Program offers a detailed look into common licensing models for online content</a:t>
            </a:r>
          </a:p>
          <a:p>
            <a:endParaRPr lang="en-US" baseline="0" dirty="0" smtClean="0"/>
          </a:p>
          <a:p>
            <a:pPr>
              <a:buFont typeface="Arial"/>
              <a:buChar char="•"/>
            </a:pPr>
            <a:r>
              <a:rPr lang="en-US" b="1" dirty="0" smtClean="0"/>
              <a:t>Discussion Questions:</a:t>
            </a:r>
            <a:endParaRPr lang="en-US" b="0" dirty="0" smtClean="0"/>
          </a:p>
          <a:p>
            <a:pPr>
              <a:buFont typeface="Arial"/>
              <a:buChar char="•"/>
            </a:pPr>
            <a:r>
              <a:rPr lang="en-US" b="0" dirty="0" smtClean="0"/>
              <a:t>What</a:t>
            </a:r>
            <a:r>
              <a:rPr lang="en-US" b="0" baseline="0" dirty="0" smtClean="0"/>
              <a:t> approach has your district or school taken to acquire online content?  What has your experience been with the results?</a:t>
            </a:r>
            <a:endParaRPr lang="en-US" b="1"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b="1" baseline="0" dirty="0" smtClean="0"/>
              <a:t>Facilitator Notes:</a:t>
            </a:r>
          </a:p>
          <a:p>
            <a:pPr>
              <a:buFont typeface="Arial"/>
              <a:buChar char="•"/>
            </a:pPr>
            <a:r>
              <a:rPr lang="en-US" b="0" baseline="0" dirty="0" smtClean="0"/>
              <a:t>Now more then ever you can buy online content in a variety of “sizes.”</a:t>
            </a:r>
          </a:p>
          <a:p>
            <a:pPr lvl="1">
              <a:buFont typeface="Arial"/>
              <a:buChar char="•"/>
            </a:pPr>
            <a:r>
              <a:rPr lang="en-US" b="0" baseline="0" dirty="0" smtClean="0"/>
              <a:t>Learning objects – define for attendees</a:t>
            </a:r>
          </a:p>
          <a:p>
            <a:pPr lvl="1">
              <a:buFont typeface="Arial"/>
              <a:buChar char="•"/>
            </a:pPr>
            <a:r>
              <a:rPr lang="en-US" b="0" baseline="0" dirty="0" smtClean="0"/>
              <a:t>Modules or lessons</a:t>
            </a:r>
          </a:p>
          <a:p>
            <a:pPr lvl="1">
              <a:buFont typeface="Arial"/>
              <a:buChar char="•"/>
            </a:pPr>
            <a:r>
              <a:rPr lang="en-US" b="0" baseline="0" dirty="0" smtClean="0"/>
              <a:t>Full courses</a:t>
            </a:r>
          </a:p>
          <a:p>
            <a:pPr lvl="0">
              <a:buFont typeface="Arial"/>
              <a:buChar char="•"/>
            </a:pPr>
            <a:r>
              <a:rPr lang="en-US" b="0" baseline="0" dirty="0" smtClean="0"/>
              <a:t>As always, think about your programmatic needs.  Are you planning to implement blended learning and need targeted lessons?  Do you plan on building some of you own content around licensed learning objects?  Do you need full courses to get your program up and running in a timely manner?</a:t>
            </a:r>
          </a:p>
          <a:p>
            <a:pPr lvl="0">
              <a:buFont typeface="Arial"/>
              <a:buChar char="•"/>
            </a:pPr>
            <a:r>
              <a:rPr lang="en-US" b="0" baseline="0" dirty="0" smtClean="0"/>
              <a:t>Several providers offer a Comprehensive approach to online or blended learning where they provide content, a learning management system (may need to define), and other turn-key services as need.  Once the domain of the online charters, you now see turn-key providers servicing traditional districts.</a:t>
            </a:r>
          </a:p>
          <a:p>
            <a:pPr lvl="0">
              <a:buFont typeface="Arial"/>
              <a:buChar char="•"/>
            </a:pPr>
            <a:r>
              <a:rPr lang="en-US" b="0" baseline="0" dirty="0" smtClean="0"/>
              <a:t>Consider the opportunity to mine a variety of the Open Educational Resources for online content to support your program.</a:t>
            </a:r>
          </a:p>
          <a:p>
            <a:pPr lvl="1">
              <a:buFont typeface="Arial"/>
              <a:buChar char="•"/>
            </a:pPr>
            <a:r>
              <a:rPr lang="en-US" b="0" baseline="0" dirty="0" smtClean="0"/>
              <a:t>NROC – National Repository of Online Courses is based in here in California and offers content across several subject areas</a:t>
            </a:r>
          </a:p>
          <a:p>
            <a:pPr lvl="1">
              <a:buFont typeface="Arial"/>
              <a:buChar char="•"/>
            </a:pPr>
            <a:r>
              <a:rPr lang="en-US" b="0" baseline="0" dirty="0" smtClean="0"/>
              <a:t>Other OER resources include Connexions and CK12.</a:t>
            </a:r>
          </a:p>
          <a:p>
            <a:pPr lvl="1">
              <a:buFont typeface="Arial"/>
              <a:buChar char="•"/>
            </a:pPr>
            <a:r>
              <a:rPr lang="en-US" b="0" baseline="0" dirty="0" smtClean="0"/>
              <a:t>OER resources are valuable, but you must consider the time and effort to find, download, modify and integrate these resources into your online offerings. Time = money.</a:t>
            </a:r>
          </a:p>
          <a:p>
            <a:pPr lvl="0">
              <a:buFont typeface="Arial"/>
              <a:buChar char="•"/>
            </a:pPr>
            <a:r>
              <a:rPr lang="en-US" b="0" baseline="0" dirty="0" smtClean="0"/>
              <a:t>Highlight California specific initiatives to support online and blended learning: Calaxy, CaliQity, UCCP, Brokers of Expertise – others?</a:t>
            </a:r>
          </a:p>
          <a:p>
            <a:endParaRPr lang="en-US" baseline="0" dirty="0" smtClean="0"/>
          </a:p>
          <a:p>
            <a:r>
              <a:rPr lang="en-US" b="1" baseline="0" dirty="0" smtClean="0"/>
              <a:t>References &amp; Resources:</a:t>
            </a:r>
          </a:p>
          <a:p>
            <a:r>
              <a:rPr lang="en-US" baseline="0" dirty="0" smtClean="0"/>
              <a:t>eLearning Framework – page 17-20.</a:t>
            </a:r>
          </a:p>
          <a:p>
            <a:endParaRPr lang="en-US" baseline="0" dirty="0" smtClean="0"/>
          </a:p>
          <a:p>
            <a:r>
              <a:rPr lang="en-US" b="1" dirty="0" smtClean="0"/>
              <a:t>Discussion Questions:</a:t>
            </a:r>
          </a:p>
          <a:p>
            <a:pPr>
              <a:buFont typeface="Arial"/>
              <a:buChar char="•"/>
            </a:pPr>
            <a:r>
              <a:rPr lang="en-US" b="0" dirty="0" smtClean="0"/>
              <a:t>Is</a:t>
            </a:r>
            <a:r>
              <a:rPr lang="en-US" b="0" baseline="0" dirty="0" smtClean="0"/>
              <a:t> anyone purchasing or licensing content at the learning object or module level, instead of full courses?  How do you integrate those elements into your overall online content development efforts?</a:t>
            </a:r>
          </a:p>
          <a:p>
            <a:pPr>
              <a:buFont typeface="Arial"/>
              <a:buChar char="•"/>
            </a:pPr>
            <a:r>
              <a:rPr lang="en-US" b="0" baseline="0" dirty="0" smtClean="0"/>
              <a:t>Has anyone made a significant effort to utilize OER resources?  What lessons have you learned as a result of the effort?</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Regardless of whether your purchase content or develop content internally, you need a good process to judge initial quality and ongoing quality</a:t>
            </a:r>
          </a:p>
          <a:p>
            <a:pPr>
              <a:buFont typeface="Arial"/>
              <a:buChar char="•"/>
            </a:pPr>
            <a:r>
              <a:rPr lang="en-US" b="0" baseline="0" dirty="0" smtClean="0"/>
              <a:t>In the Fall of 2011, iNACOL will release an update version of their National Standards for Quality Online Courses. One of the co-leaders of this effort was Brian Bridges from CLRN (The California Learning Resource Network).</a:t>
            </a:r>
          </a:p>
          <a:p>
            <a:pPr>
              <a:buFont typeface="Arial"/>
              <a:buChar char="•"/>
            </a:pPr>
            <a:r>
              <a:rPr lang="en-US" b="0" baseline="0" dirty="0" smtClean="0"/>
              <a:t> These standards examine quality in the following areas:</a:t>
            </a:r>
          </a:p>
          <a:p>
            <a:pPr lvl="1">
              <a:buFont typeface="Arial"/>
              <a:buChar char="•"/>
            </a:pPr>
            <a:r>
              <a:rPr lang="en-US" b="0" baseline="0" dirty="0" smtClean="0"/>
              <a:t>Content</a:t>
            </a:r>
          </a:p>
          <a:p>
            <a:pPr lvl="1">
              <a:buFont typeface="Arial"/>
              <a:buChar char="•"/>
            </a:pPr>
            <a:r>
              <a:rPr lang="en-US" b="0" baseline="0" dirty="0" smtClean="0"/>
              <a:t>Instructional Design</a:t>
            </a:r>
          </a:p>
          <a:p>
            <a:pPr lvl="1">
              <a:buFont typeface="Arial"/>
              <a:buChar char="•"/>
            </a:pPr>
            <a:r>
              <a:rPr lang="en-US" b="0" baseline="0" dirty="0" smtClean="0"/>
              <a:t>Student Assessment</a:t>
            </a:r>
          </a:p>
          <a:p>
            <a:pPr lvl="1">
              <a:buFont typeface="Arial"/>
              <a:buChar char="•"/>
            </a:pPr>
            <a:r>
              <a:rPr lang="en-US" b="0" baseline="0" dirty="0" smtClean="0"/>
              <a:t>Technology</a:t>
            </a:r>
          </a:p>
          <a:p>
            <a:pPr lvl="1">
              <a:buFont typeface="Arial"/>
              <a:buChar char="•"/>
            </a:pPr>
            <a:r>
              <a:rPr lang="en-US" b="0" baseline="0" dirty="0" smtClean="0"/>
              <a:t>Course Evaluation and Support</a:t>
            </a:r>
          </a:p>
          <a:p>
            <a:pPr>
              <a:buFont typeface="Arial"/>
              <a:buChar char="•"/>
            </a:pPr>
            <a:r>
              <a:rPr lang="en-US" b="0" baseline="0" dirty="0" smtClean="0"/>
              <a:t>CLRN is a state funded organization that reviews a variety of electronic learning resources, including online courses and electronic textbooks.  This year CLRN will be reviewing English-Language Arts and Mathematics courses, and continue on to other subjects in the following years.</a:t>
            </a:r>
          </a:p>
          <a:p>
            <a:pPr>
              <a:buFont typeface="Arial"/>
              <a:buChar char="•"/>
            </a:pPr>
            <a:r>
              <a:rPr lang="en-US" b="0" baseline="0" dirty="0" smtClean="0"/>
              <a:t>Consider two additional issues when acquiring content:</a:t>
            </a:r>
          </a:p>
          <a:p>
            <a:pPr lvl="1">
              <a:buFont typeface="Arial"/>
              <a:buChar char="•"/>
            </a:pPr>
            <a:r>
              <a:rPr lang="en-US" b="0" baseline="0" dirty="0" smtClean="0"/>
              <a:t>The University of California “a-g” subject area requirements</a:t>
            </a:r>
          </a:p>
          <a:p>
            <a:pPr lvl="1">
              <a:buFont typeface="Arial"/>
              <a:buChar char="•"/>
            </a:pPr>
            <a:r>
              <a:rPr lang="en-US" b="0" baseline="0" dirty="0" smtClean="0"/>
              <a:t>The Common Core Standards for English-Language Arts and Mathematics – recently adopted by California</a:t>
            </a:r>
          </a:p>
          <a:p>
            <a:endParaRPr lang="en-US" baseline="0" dirty="0" smtClean="0"/>
          </a:p>
          <a:p>
            <a:r>
              <a:rPr lang="en-US" b="1" baseline="0" dirty="0" smtClean="0"/>
              <a:t>References &amp; Resources:</a:t>
            </a:r>
          </a:p>
          <a:p>
            <a:pPr defTabSz="464790">
              <a:buFont typeface="Arial"/>
              <a:buChar char="•"/>
              <a:defRPr/>
            </a:pPr>
            <a:r>
              <a:rPr lang="en-US" baseline="0" dirty="0" smtClean="0"/>
              <a:t>eLearning Framework Content Section – Pages 20-23.</a:t>
            </a:r>
          </a:p>
          <a:p>
            <a:pPr defTabSz="464790">
              <a:buFont typeface="Arial"/>
              <a:buChar char="•"/>
              <a:defRPr/>
            </a:pPr>
            <a:r>
              <a:rPr lang="en-US" b="0" baseline="0" dirty="0" smtClean="0"/>
              <a:t>iNACOL National Standards for Quality Online Courses – updated Fall 2011</a:t>
            </a:r>
          </a:p>
          <a:p>
            <a:endParaRPr lang="en-US" baseline="0" dirty="0" smtClean="0"/>
          </a:p>
          <a:p>
            <a:r>
              <a:rPr lang="en-US" b="1" dirty="0" smtClean="0"/>
              <a:t>Discussion Questions:</a:t>
            </a:r>
          </a:p>
          <a:p>
            <a:pPr>
              <a:buFont typeface="Arial"/>
              <a:buChar char="•"/>
            </a:pPr>
            <a:r>
              <a:rPr lang="en-US" dirty="0" smtClean="0"/>
              <a:t>What processes has your district or school established</a:t>
            </a:r>
            <a:r>
              <a:rPr lang="en-US" baseline="0" dirty="0" smtClean="0"/>
              <a:t> to evaluate the initial quality of online content?</a:t>
            </a:r>
          </a:p>
          <a:p>
            <a:pPr>
              <a:buFont typeface="Arial"/>
              <a:buChar char="•"/>
            </a:pPr>
            <a:r>
              <a:rPr lang="en-US" baseline="0" dirty="0" smtClean="0"/>
              <a:t>Have any of you used the CLRN evaluations, or possibly participated in the review of content?  Can you comment on the value of the process and outcome?</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Review these key resources</a:t>
            </a:r>
          </a:p>
          <a:p>
            <a:endParaRPr lang="en-US" baseline="0" dirty="0" smtClean="0"/>
          </a:p>
          <a:p>
            <a:r>
              <a:rPr lang="en-US" b="1" baseline="0" dirty="0" smtClean="0"/>
              <a:t>References &amp; Resources:</a:t>
            </a:r>
          </a:p>
          <a:p>
            <a:pPr>
              <a:buFont typeface="Arial"/>
              <a:buChar char="•"/>
            </a:pPr>
            <a:r>
              <a:rPr lang="en-US" b="0" baseline="0" dirty="0" smtClean="0"/>
              <a:t>These resources are linked in the eLearning Framework document in the body of the text or footnotes</a:t>
            </a:r>
          </a:p>
          <a:p>
            <a:endParaRPr lang="en-US" baseline="0" dirty="0" smtClean="0"/>
          </a:p>
          <a:p>
            <a:r>
              <a:rPr lang="en-US" b="1"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Some of the key issues you must consider related to Teaching and Professional Development for your online or blended learning program</a:t>
            </a:r>
          </a:p>
          <a:p>
            <a:pPr>
              <a:buFont typeface="Arial"/>
              <a:buChar char="•"/>
            </a:pPr>
            <a:r>
              <a:rPr lang="en-US" b="0" baseline="0" dirty="0" smtClean="0"/>
              <a:t>This slide matches the large eLearning Framework handout.  This handout provides you with an eLearning Framework at a glance.</a:t>
            </a:r>
          </a:p>
          <a:p>
            <a:pPr>
              <a:buFont typeface="Arial"/>
              <a:buChar char="•"/>
            </a:pPr>
            <a:r>
              <a:rPr lang="en-US" b="0" baseline="0" dirty="0" smtClean="0"/>
              <a:t>In this section we will examine and discuss these issues</a:t>
            </a:r>
          </a:p>
          <a:p>
            <a:endParaRPr lang="en-US" baseline="0" dirty="0" smtClean="0"/>
          </a:p>
          <a:p>
            <a:r>
              <a:rPr lang="en-US" b="1" baseline="0" dirty="0" smtClean="0"/>
              <a:t>References &amp; Resources:</a:t>
            </a:r>
          </a:p>
          <a:p>
            <a:pPr defTabSz="464790">
              <a:defRPr/>
            </a:pPr>
            <a:r>
              <a:rPr lang="en-US" baseline="0" dirty="0" smtClean="0"/>
              <a:t>eLearning Framework Content Section – Pages 24-31</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aseline="0" dirty="0" smtClean="0"/>
              <a:t>Each focus area should begin with an examination of the educational goals.  What are the some of the academic challenges that online and blended learning can help address? Consider the target student groups.  This should drive all decisions.</a:t>
            </a:r>
          </a:p>
          <a:p>
            <a:pPr>
              <a:buFont typeface="Arial"/>
              <a:buChar char="•"/>
            </a:pPr>
            <a:r>
              <a:rPr lang="en-US" baseline="0" dirty="0" smtClean="0"/>
              <a:t> Program structure</a:t>
            </a:r>
          </a:p>
          <a:p>
            <a:pPr lvl="1">
              <a:buFont typeface="Arial"/>
              <a:buChar char="•"/>
            </a:pPr>
            <a:r>
              <a:rPr lang="en-US" baseline="0" dirty="0" smtClean="0"/>
              <a:t> What grade levels will be served? </a:t>
            </a:r>
          </a:p>
          <a:p>
            <a:pPr lvl="1">
              <a:buFont typeface="Arial"/>
              <a:buChar char="•"/>
            </a:pPr>
            <a:r>
              <a:rPr lang="en-US" baseline="0" dirty="0" smtClean="0"/>
              <a:t> Full-time online or supplemental?</a:t>
            </a:r>
          </a:p>
          <a:p>
            <a:pPr lvl="1">
              <a:buFont typeface="Arial"/>
              <a:buChar char="•"/>
            </a:pPr>
            <a:r>
              <a:rPr lang="en-US" baseline="0" dirty="0" smtClean="0"/>
              <a:t> Fully online or blended courses?</a:t>
            </a:r>
          </a:p>
          <a:p>
            <a:pPr lvl="1">
              <a:buFont typeface="Arial"/>
              <a:buChar char="•"/>
            </a:pPr>
            <a:r>
              <a:rPr lang="en-US" baseline="0" dirty="0" smtClean="0"/>
              <a:t> Individualized or cohort-based?</a:t>
            </a:r>
          </a:p>
          <a:p>
            <a:pPr lvl="1">
              <a:buFont typeface="Arial"/>
              <a:buChar char="•"/>
            </a:pPr>
            <a:r>
              <a:rPr lang="en-US" baseline="0" dirty="0" smtClean="0"/>
              <a:t> Where on the continuum of instruction?</a:t>
            </a:r>
          </a:p>
          <a:p>
            <a:pPr lvl="1">
              <a:buFont typeface="Arial"/>
              <a:buChar char="•"/>
            </a:pPr>
            <a:r>
              <a:rPr lang="en-US" baseline="0" dirty="0" smtClean="0"/>
              <a:t> Will calendar be traditional?</a:t>
            </a:r>
          </a:p>
          <a:p>
            <a:pPr lvl="0">
              <a:buFont typeface="Arial"/>
              <a:buChar char="•"/>
            </a:pPr>
            <a:r>
              <a:rPr lang="en-US" baseline="0" dirty="0" smtClean="0"/>
              <a:t>Course type – core, electives, credit recovery, AP/gifted, career and technical education, and others?</a:t>
            </a:r>
          </a:p>
          <a:p>
            <a:pPr lvl="0">
              <a:buFont typeface="Arial"/>
              <a:buChar char="•"/>
            </a:pPr>
            <a:r>
              <a:rPr lang="en-US" baseline="0" dirty="0" smtClean="0"/>
              <a:t>Understanding the goals and design of your program will help you target and develop quality teachers to support the effort.</a:t>
            </a:r>
          </a:p>
          <a:p>
            <a:pPr lvl="0">
              <a:buFont typeface="Arial"/>
              <a:buChar char="•"/>
            </a:pPr>
            <a:r>
              <a:rPr lang="en-US" baseline="0" dirty="0" smtClean="0"/>
              <a:t>The most significant impact on student success is the quality of the teacher…this applies in online or blended learning</a:t>
            </a:r>
          </a:p>
          <a:p>
            <a:endParaRPr lang="en-US" baseline="0" dirty="0" smtClean="0"/>
          </a:p>
          <a:p>
            <a:r>
              <a:rPr lang="en-US" b="1" baseline="0" dirty="0" smtClean="0"/>
              <a:t>References &amp; Resources:</a:t>
            </a:r>
          </a:p>
          <a:p>
            <a:pPr defTabSz="464790">
              <a:defRPr/>
            </a:pPr>
            <a:r>
              <a:rPr lang="en-US" baseline="0" dirty="0" smtClean="0"/>
              <a:t>eLearning Framework Teaching Section – Page 24.</a:t>
            </a:r>
            <a:endParaRPr lang="en-US" b="0" baseline="0" dirty="0" smtClean="0"/>
          </a:p>
          <a:p>
            <a:endParaRPr lang="en-US" b="1" baseline="0" dirty="0" smtClean="0"/>
          </a:p>
          <a:p>
            <a:r>
              <a:rPr lang="en-US" b="1"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aseline="0" dirty="0" smtClean="0"/>
              <a:t>In the Fall of 2011, iNACOL published an updated version of the iNACOL Standards for Quality Online Teaching.  These standards are offered in checklist format to help you establish best practices for your online or blended teachers.  The standards address issues like:</a:t>
            </a:r>
          </a:p>
          <a:p>
            <a:pPr lvl="1">
              <a:buFont typeface="Arial"/>
              <a:buChar char="•"/>
            </a:pPr>
            <a:r>
              <a:rPr lang="en-US" baseline="0" dirty="0" smtClean="0"/>
              <a:t>Teacher encourages an active learning environment, including interaction, participation, and collaboration</a:t>
            </a:r>
          </a:p>
          <a:p>
            <a:pPr lvl="1">
              <a:buFont typeface="Arial"/>
              <a:buChar char="•"/>
            </a:pPr>
            <a:r>
              <a:rPr lang="en-US" baseline="0" dirty="0" smtClean="0"/>
              <a:t>Teacher promotes student success through regular feedback, prompt response, and clear expectation.</a:t>
            </a:r>
          </a:p>
          <a:p>
            <a:pPr lvl="1">
              <a:buFont typeface="Arial"/>
              <a:buChar char="•"/>
            </a:pPr>
            <a:r>
              <a:rPr lang="en-US" baseline="0" dirty="0" smtClean="0"/>
              <a:t>Teacher uses data and findings from assessments and other data sources to modify instructional methods to guide individual student learning</a:t>
            </a:r>
          </a:p>
          <a:p>
            <a:pPr lvl="1">
              <a:buFont typeface="Arial"/>
              <a:buChar char="•"/>
            </a:pPr>
            <a:r>
              <a:rPr lang="en-US" baseline="0" dirty="0" smtClean="0"/>
              <a:t>And many more.</a:t>
            </a:r>
          </a:p>
          <a:p>
            <a:pPr lvl="0">
              <a:buFont typeface="Arial"/>
              <a:buChar char="•"/>
            </a:pPr>
            <a:r>
              <a:rPr lang="en-US" baseline="0" dirty="0" smtClean="0"/>
              <a:t>Many online and blended programs across the country start with these standards and modify them for local use.</a:t>
            </a:r>
          </a:p>
          <a:p>
            <a:endParaRPr lang="en-US" baseline="0" dirty="0" smtClean="0"/>
          </a:p>
          <a:p>
            <a:r>
              <a:rPr lang="en-US" b="1" baseline="0" dirty="0" smtClean="0"/>
              <a:t>References &amp; Resources:</a:t>
            </a:r>
          </a:p>
          <a:p>
            <a:pPr defTabSz="464790">
              <a:buFont typeface="Arial"/>
              <a:buChar char="•"/>
              <a:defRPr/>
            </a:pPr>
            <a:r>
              <a:rPr lang="en-US" baseline="0" dirty="0" smtClean="0"/>
              <a:t>eLearning Framework Teaching Section – Page 25.</a:t>
            </a:r>
          </a:p>
          <a:p>
            <a:pPr defTabSz="464790">
              <a:buFont typeface="Arial"/>
              <a:buChar char="•"/>
              <a:defRPr/>
            </a:pPr>
            <a:r>
              <a:rPr lang="en-US" b="0" baseline="0" dirty="0" smtClean="0"/>
              <a:t>iNACOL Standards for Quality Online Teaching</a:t>
            </a:r>
          </a:p>
          <a:p>
            <a:endParaRPr lang="en-US" b="1" baseline="0" dirty="0" smtClean="0"/>
          </a:p>
          <a:p>
            <a:r>
              <a:rPr lang="en-US" b="1" dirty="0" smtClean="0"/>
              <a:t>Discussion Questions:</a:t>
            </a:r>
          </a:p>
          <a:p>
            <a:pPr>
              <a:buFont typeface="Arial"/>
              <a:buChar char="•"/>
            </a:pPr>
            <a:r>
              <a:rPr lang="en-US" b="0" dirty="0" smtClean="0"/>
              <a:t>For those engaged in online and blended learning, how to you establish and promote</a:t>
            </a:r>
            <a:r>
              <a:rPr lang="en-US" b="0" baseline="0" dirty="0" smtClean="0"/>
              <a:t> best practices for your teachers?</a:t>
            </a:r>
            <a:endParaRPr lang="en-US" b="0"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Consider these issues when hiring online or blended learning teachers:</a:t>
            </a:r>
          </a:p>
          <a:p>
            <a:pPr lvl="1">
              <a:buFont typeface="Arial"/>
              <a:buChar char="•"/>
            </a:pPr>
            <a:r>
              <a:rPr lang="en-US" dirty="0"/>
              <a:t>Will you be hiring teachers from within your district, or hiring new teachers? </a:t>
            </a:r>
          </a:p>
          <a:p>
            <a:pPr lvl="1">
              <a:buFont typeface="Arial"/>
              <a:buChar char="•"/>
            </a:pPr>
            <a:r>
              <a:rPr lang="en-US" dirty="0"/>
              <a:t>What course format(s) will the teacher teach? Fully online or blended?</a:t>
            </a:r>
          </a:p>
          <a:p>
            <a:pPr lvl="1">
              <a:buFont typeface="Arial"/>
              <a:buChar char="•"/>
            </a:pPr>
            <a:r>
              <a:rPr lang="en-US" dirty="0"/>
              <a:t>Is your district prepared to train teachers with no prior online or blended experience, or are you looking specifically for teachers with experience?</a:t>
            </a:r>
          </a:p>
          <a:p>
            <a:pPr lvl="1">
              <a:buFont typeface="Arial"/>
              <a:buChar char="•"/>
            </a:pPr>
            <a:r>
              <a:rPr lang="en-US" dirty="0"/>
              <a:t>Will teachers be full-time or part-time? </a:t>
            </a:r>
          </a:p>
          <a:p>
            <a:pPr lvl="1">
              <a:buFont typeface="Arial"/>
              <a:buChar char="•"/>
            </a:pPr>
            <a:r>
              <a:rPr lang="en-US" dirty="0"/>
              <a:t>Must teachers be located in a physical building in your district or can they work from home? </a:t>
            </a:r>
          </a:p>
          <a:p>
            <a:pPr lvl="1">
              <a:buFont typeface="Arial"/>
              <a:buChar char="•"/>
            </a:pPr>
            <a:r>
              <a:rPr lang="en-US" dirty="0"/>
              <a:t>What other contractual issues must your district be aware of / address prior to recruiting or hiring?</a:t>
            </a:r>
          </a:p>
          <a:p>
            <a:pPr lvl="0">
              <a:buFont typeface="Arial"/>
              <a:buChar char="•"/>
            </a:pPr>
            <a:r>
              <a:rPr lang="en-US" b="0" kern="1200" baseline="0" dirty="0" smtClean="0">
                <a:solidFill>
                  <a:schemeClr val="tx1"/>
                </a:solidFill>
                <a:latin typeface="+mn-lt"/>
                <a:ea typeface="+mn-ea"/>
                <a:cs typeface="+mn-cs"/>
              </a:rPr>
              <a:t>Avoid the myth – “any classroom teacher is qualified to teach online.”</a:t>
            </a:r>
          </a:p>
          <a:p>
            <a:pPr lvl="0">
              <a:buFont typeface="Arial"/>
              <a:buChar char="•"/>
            </a:pPr>
            <a:r>
              <a:rPr lang="en-US" b="0" kern="1200" baseline="0" dirty="0" smtClean="0">
                <a:solidFill>
                  <a:schemeClr val="tx1"/>
                </a:solidFill>
                <a:latin typeface="+mn-lt"/>
                <a:ea typeface="+mn-ea"/>
                <a:cs typeface="+mn-cs"/>
              </a:rPr>
              <a:t>Professional Development is critical to help teachers learn the strategies and tools for quality online instruction.</a:t>
            </a:r>
            <a:endParaRPr lang="en-US" b="0" baseline="0" dirty="0" smtClean="0"/>
          </a:p>
          <a:p>
            <a:endParaRPr lang="en-US" baseline="0" dirty="0" smtClean="0"/>
          </a:p>
          <a:p>
            <a:r>
              <a:rPr lang="en-US" b="1" baseline="0" dirty="0" smtClean="0"/>
              <a:t>References &amp; Resources:</a:t>
            </a:r>
          </a:p>
          <a:p>
            <a:pPr defTabSz="464790">
              <a:defRPr/>
            </a:pPr>
            <a:r>
              <a:rPr lang="en-US" baseline="0" dirty="0" smtClean="0"/>
              <a:t>eLearning Framework Teaching Section – Page 26.</a:t>
            </a:r>
          </a:p>
          <a:p>
            <a:pPr defTabSz="464790">
              <a:defRPr/>
            </a:pPr>
            <a:r>
              <a:rPr lang="en-US" baseline="0" dirty="0" smtClean="0"/>
              <a:t>iNACOL – Professional Development for Virtual Schooling and Online Learning</a:t>
            </a:r>
          </a:p>
          <a:p>
            <a:endParaRPr lang="en-US" b="1" baseline="0" dirty="0" smtClean="0"/>
          </a:p>
          <a:p>
            <a:r>
              <a:rPr lang="en-US" b="1" dirty="0" smtClean="0"/>
              <a:t>Discussion Questions:</a:t>
            </a:r>
          </a:p>
          <a:p>
            <a:pPr>
              <a:buFont typeface="Arial"/>
              <a:buChar char="•"/>
            </a:pPr>
            <a:r>
              <a:rPr lang="en-US" dirty="0" smtClean="0"/>
              <a:t>Has anyone developed a process for hiring online</a:t>
            </a:r>
            <a:r>
              <a:rPr lang="en-US" baseline="0" dirty="0" smtClean="0"/>
              <a:t> or blended teachers?  Can you share your experience thus far?</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baseline="0" dirty="0" smtClean="0"/>
              <a:t>Facilitator Notes:</a:t>
            </a:r>
          </a:p>
          <a:p>
            <a:pPr>
              <a:buFont typeface="Arial"/>
              <a:buChar char="•"/>
            </a:pPr>
            <a:r>
              <a:rPr lang="en-US" b="0" baseline="0" dirty="0" smtClean="0"/>
              <a:t>In most cases, district and schools will be preparing teacher for their first experience as online instructors.  Some issues to consider as you establish this PD process.</a:t>
            </a:r>
          </a:p>
          <a:p>
            <a:pPr lvl="1">
              <a:buFont typeface="Arial"/>
              <a:buChar char="•"/>
            </a:pPr>
            <a:r>
              <a:rPr lang="en-US" b="0" baseline="0" dirty="0" smtClean="0"/>
              <a:t>In most cases, teacher prep programs do not prepare teachers for online or blended instruction.  Reference Boise State study in the document.</a:t>
            </a:r>
          </a:p>
          <a:p>
            <a:pPr lvl="1">
              <a:buFont typeface="Arial"/>
              <a:buChar char="•"/>
            </a:pPr>
            <a:r>
              <a:rPr lang="en-US" b="0" baseline="0" dirty="0" smtClean="0"/>
              <a:t>If you have a Cadre of experienced teachers, Mentoring can be an effective approach to support other PD efforts.</a:t>
            </a:r>
          </a:p>
          <a:p>
            <a:pPr lvl="1">
              <a:buFont typeface="Arial"/>
              <a:buChar char="•"/>
            </a:pPr>
            <a:r>
              <a:rPr lang="en-US" b="0" baseline="0" dirty="0" smtClean="0"/>
              <a:t>Organizing online teacher PD by discipline can often accelerate learning.</a:t>
            </a:r>
          </a:p>
          <a:p>
            <a:pPr lvl="1">
              <a:buFont typeface="Arial"/>
              <a:buChar char="•"/>
            </a:pPr>
            <a:r>
              <a:rPr lang="en-US" b="0" baseline="0" dirty="0" smtClean="0"/>
              <a:t>You will need to consider whether you have the expertise and resources to develop and offer this PD in-house or do you need to some assistance from an organization like Ed Tech Leaders Online.</a:t>
            </a:r>
          </a:p>
          <a:p>
            <a:pPr lvl="1">
              <a:buFont typeface="Arial"/>
              <a:buChar char="•"/>
            </a:pPr>
            <a:r>
              <a:rPr lang="en-US" b="0" baseline="0" dirty="0" smtClean="0"/>
              <a:t>The Computer-Using Educators (CUE) is offering a Certified Online Teacher PD program beginning this Fall as part of their Leading Edge Certification series.</a:t>
            </a:r>
          </a:p>
          <a:p>
            <a:pPr lvl="0">
              <a:buFont typeface="Arial"/>
              <a:buChar char="•"/>
            </a:pPr>
            <a:r>
              <a:rPr lang="en-US" b="0" baseline="0" dirty="0" smtClean="0"/>
              <a:t>Some programs offer intensive summer preparation courses for new online or blended learning teachers.</a:t>
            </a:r>
          </a:p>
          <a:p>
            <a:endParaRPr lang="en-US" baseline="0" dirty="0" smtClean="0"/>
          </a:p>
          <a:p>
            <a:r>
              <a:rPr lang="en-US" b="1" baseline="0" dirty="0" smtClean="0"/>
              <a:t>References &amp; Resources:</a:t>
            </a:r>
          </a:p>
          <a:p>
            <a:pPr defTabSz="464790">
              <a:defRPr/>
            </a:pPr>
            <a:r>
              <a:rPr lang="en-US" baseline="0" dirty="0" smtClean="0"/>
              <a:t>eLearning Framework Teaching Section – Pages 27-28.</a:t>
            </a:r>
          </a:p>
          <a:p>
            <a:pPr defTabSz="464790">
              <a:defRPr/>
            </a:pPr>
            <a:r>
              <a:rPr lang="en-US" baseline="0" dirty="0" smtClean="0"/>
              <a:t>Online Teacher Support Programs: Mentoring and Coaching</a:t>
            </a:r>
          </a:p>
          <a:p>
            <a:endParaRPr lang="en-US" b="1" baseline="0" dirty="0" smtClean="0"/>
          </a:p>
          <a:p>
            <a:r>
              <a:rPr lang="en-US" b="1" dirty="0" smtClean="0"/>
              <a:t>Discussion Questions:</a:t>
            </a:r>
          </a:p>
          <a:p>
            <a:pPr>
              <a:buFont typeface="Arial"/>
              <a:buChar char="•"/>
            </a:pPr>
            <a:r>
              <a:rPr lang="en-US" dirty="0" smtClean="0"/>
              <a:t>Would anyone like to share information about their online teacher preparation program?</a:t>
            </a:r>
          </a:p>
          <a:p>
            <a:pPr>
              <a:buFont typeface="Arial"/>
              <a:buChar char="•"/>
            </a:pPr>
            <a:r>
              <a:rPr lang="en-US" dirty="0" smtClean="0"/>
              <a:t>Has</a:t>
            </a:r>
            <a:r>
              <a:rPr lang="en-US" baseline="0" dirty="0" smtClean="0"/>
              <a:t> anyone experienced a situation where teachers were ask to teach in online or blended environments without prior PD?  What was the result?</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The first year of online teaching can be a lot like the first year of classroom teaching. Year one support is critical and greatly impacts the quality for students.</a:t>
            </a:r>
          </a:p>
          <a:p>
            <a:pPr>
              <a:buFont typeface="Arial"/>
              <a:buChar char="•"/>
            </a:pPr>
            <a:r>
              <a:rPr lang="en-US" b="0" baseline="0" dirty="0" smtClean="0"/>
              <a:t>Some of the challenges teacher face include:</a:t>
            </a:r>
          </a:p>
          <a:p>
            <a:pPr lvl="1">
              <a:buFont typeface="Arial"/>
              <a:buChar char="•"/>
            </a:pPr>
            <a:r>
              <a:rPr lang="en-US" dirty="0"/>
              <a:t>assessing student understanding of learning objectives</a:t>
            </a:r>
          </a:p>
          <a:p>
            <a:pPr lvl="1">
              <a:buFont typeface="Arial"/>
              <a:buChar char="•"/>
            </a:pPr>
            <a:r>
              <a:rPr lang="en-US" dirty="0"/>
              <a:t>creating and facilitating group discussions</a:t>
            </a:r>
          </a:p>
          <a:p>
            <a:pPr lvl="1">
              <a:buFont typeface="Arial"/>
              <a:buChar char="•"/>
            </a:pPr>
            <a:r>
              <a:rPr lang="en-US" dirty="0"/>
              <a:t>developing group projects</a:t>
            </a:r>
          </a:p>
          <a:p>
            <a:pPr lvl="1">
              <a:buFont typeface="Arial"/>
              <a:buChar char="•"/>
            </a:pPr>
            <a:r>
              <a:rPr lang="en-US" dirty="0"/>
              <a:t>making constant adjustments to course resources</a:t>
            </a:r>
          </a:p>
          <a:p>
            <a:pPr lvl="1">
              <a:buFont typeface="Arial"/>
              <a:buChar char="•"/>
            </a:pPr>
            <a:r>
              <a:rPr lang="en-US" dirty="0"/>
              <a:t>responding to students’ questions and concepts they are finding most challenging</a:t>
            </a:r>
          </a:p>
          <a:p>
            <a:pPr lvl="1">
              <a:buFont typeface="Arial"/>
              <a:buChar char="•"/>
            </a:pPr>
            <a:r>
              <a:rPr lang="en-US" dirty="0"/>
              <a:t>Mastering the technology, so the can move on to the teaching and learning</a:t>
            </a:r>
          </a:p>
          <a:p>
            <a:pPr lvl="1">
              <a:buFont typeface="Arial"/>
              <a:buChar char="•"/>
            </a:pPr>
            <a:r>
              <a:rPr lang="en-US" dirty="0"/>
              <a:t>And maybe most challenging…learning the process of effectively communicating in an online environment.</a:t>
            </a:r>
          </a:p>
          <a:p>
            <a:endParaRPr lang="en-US" baseline="0" dirty="0" smtClean="0"/>
          </a:p>
          <a:p>
            <a:r>
              <a:rPr lang="en-US" b="1" baseline="0" dirty="0" smtClean="0"/>
              <a:t>References &amp; Resources:</a:t>
            </a:r>
          </a:p>
          <a:p>
            <a:pPr defTabSz="464790">
              <a:defRPr/>
            </a:pPr>
            <a:r>
              <a:rPr lang="en-US" baseline="0" dirty="0" smtClean="0"/>
              <a:t>eLearning Framework Teaching Section – Pages 28-29.</a:t>
            </a:r>
            <a:endParaRPr lang="en-US" b="0" baseline="0" dirty="0" smtClean="0"/>
          </a:p>
          <a:p>
            <a:endParaRPr lang="en-US" b="1" baseline="0" dirty="0" smtClean="0"/>
          </a:p>
          <a:p>
            <a:r>
              <a:rPr lang="en-US" b="1" dirty="0" smtClean="0"/>
              <a:t>Discussion Questions:</a:t>
            </a:r>
          </a:p>
          <a:p>
            <a:pPr>
              <a:buFont typeface="Arial"/>
              <a:buChar char="•"/>
            </a:pPr>
            <a:r>
              <a:rPr lang="en-US" dirty="0" smtClean="0"/>
              <a:t>For those of you who work</a:t>
            </a:r>
            <a:r>
              <a:rPr lang="en-US" baseline="0" dirty="0" smtClean="0"/>
              <a:t> with online teacher, what did they find most challenging in their first year of online teaching?  How did you support them to overcome those challenges?</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Review these key resources</a:t>
            </a:r>
          </a:p>
          <a:p>
            <a:endParaRPr lang="en-US" baseline="0" dirty="0" smtClean="0"/>
          </a:p>
          <a:p>
            <a:r>
              <a:rPr lang="en-US" b="1" baseline="0" dirty="0" smtClean="0"/>
              <a:t>References &amp; Resources:</a:t>
            </a:r>
          </a:p>
          <a:p>
            <a:pPr>
              <a:buFont typeface="Arial"/>
              <a:buChar char="•"/>
            </a:pPr>
            <a:r>
              <a:rPr lang="en-US" b="0" baseline="0" dirty="0" smtClean="0"/>
              <a:t>These resources are linked in the eLearning Framework document in the body of the text or footnotes</a:t>
            </a:r>
          </a:p>
          <a:p>
            <a:endParaRPr lang="en-US" baseline="0" dirty="0" smtClean="0"/>
          </a:p>
          <a:p>
            <a:r>
              <a:rPr lang="en-US" b="1"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Some of the key issues you must consider related to Technology for your online or blended learning program</a:t>
            </a:r>
          </a:p>
          <a:p>
            <a:pPr>
              <a:buFont typeface="Arial"/>
              <a:buChar char="•"/>
            </a:pPr>
            <a:r>
              <a:rPr lang="en-US" b="0" baseline="0" dirty="0" smtClean="0"/>
              <a:t>This slide matches the large eLearning Framework handout.  This handout provides you with an eLearning Framework at a glance.</a:t>
            </a:r>
          </a:p>
          <a:p>
            <a:pPr>
              <a:buFont typeface="Arial"/>
              <a:buChar char="•"/>
            </a:pPr>
            <a:r>
              <a:rPr lang="en-US" b="0" baseline="0" dirty="0" smtClean="0"/>
              <a:t>In this section we will examine and discuss these issues</a:t>
            </a:r>
          </a:p>
          <a:p>
            <a:endParaRPr lang="en-US" baseline="0" dirty="0" smtClean="0"/>
          </a:p>
          <a:p>
            <a:r>
              <a:rPr lang="en-US" b="1" baseline="0" dirty="0" smtClean="0"/>
              <a:t>References &amp; Resources:</a:t>
            </a:r>
          </a:p>
          <a:p>
            <a:pPr defTabSz="464790">
              <a:defRPr/>
            </a:pPr>
            <a:r>
              <a:rPr lang="en-US" baseline="0" dirty="0" smtClean="0"/>
              <a:t>eLearning Framework Content Section – Pages 32-43</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aseline="0" dirty="0" smtClean="0"/>
              <a:t>Each focus area should begin with an examination of the educational goals.  What are the some of the academic challenges that online and blended learning can help address? Consider the target student groups.  This should drive all decisions.</a:t>
            </a:r>
          </a:p>
          <a:p>
            <a:pPr>
              <a:buFont typeface="Arial"/>
              <a:buChar char="•"/>
            </a:pPr>
            <a:r>
              <a:rPr lang="en-US" baseline="0" dirty="0" smtClean="0"/>
              <a:t> Program structure</a:t>
            </a:r>
          </a:p>
          <a:p>
            <a:pPr lvl="1">
              <a:buFont typeface="Arial"/>
              <a:buChar char="•"/>
            </a:pPr>
            <a:r>
              <a:rPr lang="en-US" baseline="0" dirty="0" smtClean="0"/>
              <a:t> What grade levels will be served? </a:t>
            </a:r>
          </a:p>
          <a:p>
            <a:pPr lvl="1">
              <a:buFont typeface="Arial"/>
              <a:buChar char="•"/>
            </a:pPr>
            <a:r>
              <a:rPr lang="en-US" baseline="0" dirty="0" smtClean="0"/>
              <a:t> Full-time online or supplemental?</a:t>
            </a:r>
          </a:p>
          <a:p>
            <a:pPr lvl="1">
              <a:buFont typeface="Arial"/>
              <a:buChar char="•"/>
            </a:pPr>
            <a:r>
              <a:rPr lang="en-US" baseline="0" dirty="0" smtClean="0"/>
              <a:t> Fully online or blended courses?</a:t>
            </a:r>
          </a:p>
          <a:p>
            <a:pPr lvl="1">
              <a:buFont typeface="Arial"/>
              <a:buChar char="•"/>
            </a:pPr>
            <a:r>
              <a:rPr lang="en-US" baseline="0" dirty="0" smtClean="0"/>
              <a:t> Individualized or cohort-based?</a:t>
            </a:r>
          </a:p>
          <a:p>
            <a:pPr lvl="1">
              <a:buFont typeface="Arial"/>
              <a:buChar char="•"/>
            </a:pPr>
            <a:r>
              <a:rPr lang="en-US" baseline="0" dirty="0" smtClean="0"/>
              <a:t> Where on the continuum of instruction?</a:t>
            </a:r>
          </a:p>
          <a:p>
            <a:pPr lvl="1">
              <a:buFont typeface="Arial"/>
              <a:buChar char="•"/>
            </a:pPr>
            <a:r>
              <a:rPr lang="en-US" baseline="0" dirty="0" smtClean="0"/>
              <a:t> Will calendar be traditional?</a:t>
            </a:r>
          </a:p>
          <a:p>
            <a:pPr lvl="0">
              <a:buFont typeface="Arial"/>
              <a:buChar char="•"/>
            </a:pPr>
            <a:r>
              <a:rPr lang="en-US" baseline="0" dirty="0" smtClean="0"/>
              <a:t>Course type – core, electives, credit recovery, AP/gifted, career and technical education, and others?</a:t>
            </a:r>
          </a:p>
          <a:p>
            <a:pPr>
              <a:buFont typeface="Arial"/>
              <a:buChar char="•"/>
            </a:pPr>
            <a:r>
              <a:rPr lang="en-US" baseline="0" dirty="0" smtClean="0"/>
              <a:t>The technology should be in-service of the educational goals.</a:t>
            </a:r>
          </a:p>
          <a:p>
            <a:pPr>
              <a:buFont typeface="Arial"/>
              <a:buChar char="•"/>
            </a:pPr>
            <a:r>
              <a:rPr lang="en-US" baseline="0" dirty="0" smtClean="0"/>
              <a:t>There is a delicate balance between learning about the technology and having the technology drive the educational decisions.</a:t>
            </a:r>
          </a:p>
          <a:p>
            <a:endParaRPr lang="en-US" baseline="0" dirty="0" smtClean="0"/>
          </a:p>
          <a:p>
            <a:r>
              <a:rPr lang="en-US" b="1" baseline="0" dirty="0" smtClean="0"/>
              <a:t>References &amp; Resources:</a:t>
            </a:r>
          </a:p>
          <a:p>
            <a:pPr defTabSz="464790">
              <a:defRPr/>
            </a:pPr>
            <a:r>
              <a:rPr lang="en-US" baseline="0" dirty="0" smtClean="0"/>
              <a:t>eLearning Framework Technology Section – Page 32.</a:t>
            </a:r>
            <a:endParaRPr lang="en-US" b="0" baseline="0" dirty="0" smtClean="0"/>
          </a:p>
          <a:p>
            <a:endParaRPr lang="en-US" dirty="0" smtClean="0"/>
          </a:p>
          <a:p>
            <a:pPr defTabSz="464790">
              <a:defRPr/>
            </a:pPr>
            <a:r>
              <a:rPr lang="en-US" b="1"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We start our discussion of technology to support your online or blended with two important themes – Interoperability and Total Cost of Ownership.</a:t>
            </a:r>
          </a:p>
          <a:p>
            <a:pPr>
              <a:buFont typeface="Arial"/>
              <a:buChar char="•"/>
            </a:pPr>
            <a:r>
              <a:rPr lang="en-US" b="0" baseline="0" dirty="0" smtClean="0"/>
              <a:t>This is all part of taking a strategic approach to your online learning planning</a:t>
            </a:r>
          </a:p>
          <a:p>
            <a:pPr>
              <a:buFont typeface="Arial"/>
              <a:buChar char="•"/>
            </a:pPr>
            <a:r>
              <a:rPr lang="en-US" b="0" baseline="0" dirty="0" smtClean="0"/>
              <a:t>Interoperability – do technology systems (and content) work together seamlessly?</a:t>
            </a:r>
          </a:p>
          <a:p>
            <a:pPr>
              <a:buFont typeface="Arial"/>
              <a:buChar char="•"/>
            </a:pPr>
            <a:r>
              <a:rPr lang="en-US" b="0" baseline="0" dirty="0" smtClean="0"/>
              <a:t>TOC – what is the real cost of a decision to implement a chosen technology?  Always needs to include indirect or hidden costs.</a:t>
            </a:r>
          </a:p>
          <a:p>
            <a:pPr>
              <a:buFont typeface="Arial"/>
              <a:buChar char="•"/>
            </a:pPr>
            <a:r>
              <a:rPr lang="en-US" b="0" baseline="0" dirty="0" smtClean="0"/>
              <a:t>Keep both of these issues in mind as we examine all the individual technology decisions.</a:t>
            </a:r>
          </a:p>
          <a:p>
            <a:endParaRPr lang="en-US" baseline="0" dirty="0" smtClean="0"/>
          </a:p>
          <a:p>
            <a:r>
              <a:rPr lang="en-US" b="1" baseline="0" dirty="0" smtClean="0"/>
              <a:t>References &amp; Resources:</a:t>
            </a:r>
          </a:p>
          <a:p>
            <a:pPr defTabSz="464790">
              <a:defRPr/>
            </a:pPr>
            <a:r>
              <a:rPr lang="en-US" baseline="0" dirty="0" smtClean="0"/>
              <a:t>eLearning Framework Technology Section – Page 32.</a:t>
            </a:r>
            <a:endParaRPr lang="en-US" b="0" baseline="0" dirty="0" smtClean="0"/>
          </a:p>
          <a:p>
            <a:endParaRPr lang="en-US" b="1" baseline="0" dirty="0" smtClean="0"/>
          </a:p>
          <a:p>
            <a:r>
              <a:rPr lang="en-US" b="1" dirty="0" smtClean="0"/>
              <a:t>Discussion Questions:</a:t>
            </a:r>
          </a:p>
          <a:p>
            <a:pPr>
              <a:buFont typeface="Arial"/>
              <a:buChar char="•"/>
            </a:pPr>
            <a:r>
              <a:rPr lang="en-US" dirty="0" smtClean="0"/>
              <a:t>Have you experienced situations</a:t>
            </a:r>
            <a:r>
              <a:rPr lang="en-US" baseline="0" dirty="0" smtClean="0"/>
              <a:t> where technology decisions without regard to Interoperability?  What was the result?  What was learned?</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Learning Management System (LMS) – the core technology for most online or blended programs.</a:t>
            </a:r>
          </a:p>
          <a:p>
            <a:pPr>
              <a:buFont typeface="Arial"/>
              <a:buChar char="•"/>
            </a:pPr>
            <a:r>
              <a:rPr lang="en-US" b="0" baseline="0" dirty="0" smtClean="0"/>
              <a:t>Some common examples include:  Moodle, Blackboard, Saki, and Desire to Learning…there are others.</a:t>
            </a:r>
          </a:p>
          <a:p>
            <a:pPr>
              <a:buFont typeface="Arial"/>
              <a:buChar char="•"/>
            </a:pPr>
            <a:r>
              <a:rPr lang="en-US" b="0" baseline="0" dirty="0" smtClean="0"/>
              <a:t>Some issues to consider when choosing and LMS</a:t>
            </a:r>
          </a:p>
          <a:p>
            <a:pPr lvl="1">
              <a:buFont typeface="Arial"/>
              <a:buChar char="•"/>
            </a:pPr>
            <a:r>
              <a:rPr lang="en-US" b="0" baseline="0" dirty="0" smtClean="0"/>
              <a:t>Instructional features and components</a:t>
            </a:r>
          </a:p>
          <a:p>
            <a:pPr lvl="1">
              <a:buFont typeface="Arial"/>
              <a:buChar char="•"/>
            </a:pPr>
            <a:r>
              <a:rPr lang="en-US" b="0" baseline="0" dirty="0" smtClean="0"/>
              <a:t>Course/content development tools</a:t>
            </a:r>
          </a:p>
          <a:p>
            <a:pPr lvl="1">
              <a:buFont typeface="Arial"/>
              <a:buChar char="•"/>
            </a:pPr>
            <a:r>
              <a:rPr lang="en-US" b="0" baseline="0" dirty="0" smtClean="0"/>
              <a:t>Content compatibility</a:t>
            </a:r>
          </a:p>
          <a:p>
            <a:pPr lvl="1">
              <a:buFont typeface="Arial"/>
              <a:buChar char="•"/>
            </a:pPr>
            <a:r>
              <a:rPr lang="en-US" b="0" baseline="0" dirty="0" smtClean="0"/>
              <a:t>Integration with your Student Information System (SIS)</a:t>
            </a:r>
          </a:p>
          <a:p>
            <a:pPr lvl="1">
              <a:buFont typeface="Arial"/>
              <a:buChar char="•"/>
            </a:pPr>
            <a:r>
              <a:rPr lang="en-US" b="0" baseline="0" dirty="0" smtClean="0"/>
              <a:t>Will you host your LMS?</a:t>
            </a:r>
          </a:p>
          <a:p>
            <a:pPr lvl="1">
              <a:buFont typeface="Arial"/>
              <a:buChar char="•"/>
            </a:pPr>
            <a:r>
              <a:rPr lang="en-US" b="0" baseline="0" dirty="0" smtClean="0"/>
              <a:t>Training for LMS users</a:t>
            </a:r>
          </a:p>
          <a:p>
            <a:pPr lvl="1">
              <a:buFont typeface="Arial"/>
              <a:buChar char="•"/>
            </a:pPr>
            <a:r>
              <a:rPr lang="en-US" b="0" baseline="0" dirty="0" smtClean="0"/>
              <a:t>Web Accessibility – 508 Compliance.</a:t>
            </a:r>
          </a:p>
          <a:p>
            <a:pPr lvl="1">
              <a:buFont typeface="Arial"/>
              <a:buChar char="•"/>
            </a:pPr>
            <a:r>
              <a:rPr lang="en-US" b="0" baseline="0" dirty="0" smtClean="0"/>
              <a:t>Commercial or Open Source</a:t>
            </a:r>
          </a:p>
          <a:p>
            <a:pPr lvl="0">
              <a:buFont typeface="Arial"/>
              <a:buChar char="•"/>
            </a:pPr>
            <a:r>
              <a:rPr lang="en-US" b="0" baseline="0" dirty="0" smtClean="0"/>
              <a:t>Ensure that this choice is not just the domain of the technology department.</a:t>
            </a:r>
          </a:p>
          <a:p>
            <a:endParaRPr lang="en-US" baseline="0" dirty="0" smtClean="0"/>
          </a:p>
          <a:p>
            <a:r>
              <a:rPr lang="en-US" b="1" baseline="0" dirty="0" smtClean="0"/>
              <a:t>References &amp; Resources:</a:t>
            </a:r>
          </a:p>
          <a:p>
            <a:pPr defTabSz="464790">
              <a:defRPr/>
            </a:pPr>
            <a:r>
              <a:rPr lang="en-US" baseline="0" dirty="0" smtClean="0"/>
              <a:t>eLearning Framework Technology Section – Pages 34-37.</a:t>
            </a:r>
            <a:endParaRPr lang="en-US" b="0" baseline="0" dirty="0" smtClean="0"/>
          </a:p>
          <a:p>
            <a:endParaRPr lang="en-US" b="1" baseline="0" dirty="0" smtClean="0"/>
          </a:p>
          <a:p>
            <a:r>
              <a:rPr lang="en-US" b="1" dirty="0" smtClean="0"/>
              <a:t>Discussion Questions:</a:t>
            </a:r>
          </a:p>
          <a:p>
            <a:pPr>
              <a:buFont typeface="Arial"/>
              <a:buChar char="•"/>
            </a:pPr>
            <a:r>
              <a:rPr lang="en-US" dirty="0" smtClean="0"/>
              <a:t>Is your school or district currently using an LMS?  How well do you know the LMS’</a:t>
            </a:r>
            <a:r>
              <a:rPr lang="en-US" baseline="0" dirty="0" smtClean="0"/>
              <a:t> features and how well does it serve your district or school needs?</a:t>
            </a:r>
          </a:p>
          <a:p>
            <a:pPr>
              <a:buFont typeface="Arial"/>
              <a:buChar char="•"/>
            </a:pPr>
            <a:r>
              <a:rPr lang="en-US" baseline="0" dirty="0" smtClean="0"/>
              <a:t>If you were creating a committee to choose and LMS, which district or school roles would you like represented in the group and why?</a:t>
            </a:r>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The Student Information System (SIS) is a software application used by districts and schools to manage student data and generate a variety of reports.</a:t>
            </a:r>
          </a:p>
          <a:p>
            <a:pPr>
              <a:buFont typeface="Arial"/>
              <a:buChar char="•"/>
            </a:pPr>
            <a:r>
              <a:rPr lang="en-US" b="0" baseline="0" dirty="0" smtClean="0"/>
              <a:t>There are many different SIS’ – some of the most common are </a:t>
            </a:r>
            <a:r>
              <a:rPr lang="en-US" dirty="0"/>
              <a:t>Aeries from Eagle Software, PowerSchool, Schoolwise, </a:t>
            </a:r>
            <a:r>
              <a:rPr lang="en-US" b="0" baseline="0" dirty="0" smtClean="0"/>
              <a:t>and many more.</a:t>
            </a:r>
          </a:p>
          <a:p>
            <a:pPr>
              <a:buFont typeface="Arial"/>
              <a:buChar char="•"/>
            </a:pPr>
            <a:r>
              <a:rPr lang="en-US" b="0" baseline="0" dirty="0" smtClean="0"/>
              <a:t>Almost all districts have an existing SIS. They will need to integrate data from a new online or blended learning program into this legacy SIS.  Don’t underestimate this challenge.</a:t>
            </a:r>
          </a:p>
          <a:p>
            <a:pPr>
              <a:buFont typeface="Arial"/>
              <a:buChar char="•"/>
            </a:pPr>
            <a:r>
              <a:rPr lang="en-US" b="0" baseline="0" dirty="0" smtClean="0"/>
              <a:t>For those with the option of licensing a new SIS for their online and blended program, the eLearning Framework document offers a starting list of features to look for including:</a:t>
            </a:r>
          </a:p>
          <a:p>
            <a:pPr lvl="2">
              <a:buFont typeface="Arial"/>
              <a:buChar char="•"/>
            </a:pPr>
            <a:r>
              <a:rPr lang="en-US" b="0" baseline="0" dirty="0" smtClean="0"/>
              <a:t>Designed to serve the unique needs of online and blended programs</a:t>
            </a:r>
          </a:p>
          <a:p>
            <a:pPr lvl="2">
              <a:buFont typeface="Arial"/>
              <a:buChar char="•"/>
            </a:pPr>
            <a:r>
              <a:rPr lang="en-US" b="0" baseline="0" dirty="0" smtClean="0"/>
              <a:t>Integrates with LMS</a:t>
            </a:r>
          </a:p>
          <a:p>
            <a:pPr lvl="2">
              <a:buFont typeface="Arial"/>
              <a:buChar char="•"/>
            </a:pPr>
            <a:r>
              <a:rPr lang="en-US" b="0" baseline="0" dirty="0" smtClean="0"/>
              <a:t>Allows multiple levels of teacher and administrator access</a:t>
            </a:r>
          </a:p>
          <a:p>
            <a:pPr lvl="2">
              <a:buFont typeface="Arial"/>
              <a:buChar char="•"/>
            </a:pPr>
            <a:r>
              <a:rPr lang="en-US" b="0" baseline="0" dirty="0" smtClean="0"/>
              <a:t>The ability to customize for your program</a:t>
            </a:r>
          </a:p>
          <a:p>
            <a:pPr lvl="2">
              <a:buFont typeface="Arial"/>
              <a:buChar char="•"/>
            </a:pPr>
            <a:r>
              <a:rPr lang="en-US" b="0" baseline="0" dirty="0" smtClean="0"/>
              <a:t>Provides quality tracking for student progress</a:t>
            </a:r>
          </a:p>
          <a:p>
            <a:pPr lvl="2">
              <a:buFont typeface="Arial"/>
              <a:buChar char="•"/>
            </a:pPr>
            <a:r>
              <a:rPr lang="en-US" b="0" baseline="0" dirty="0" smtClean="0"/>
              <a:t>Many more</a:t>
            </a:r>
          </a:p>
          <a:p>
            <a:pPr lvl="0">
              <a:buFont typeface="Arial"/>
              <a:buChar char="•"/>
            </a:pPr>
            <a:r>
              <a:rPr lang="en-US" b="0" baseline="0" dirty="0" smtClean="0"/>
              <a:t>There are now a few SIS’ designed specifically for online and blended programs.</a:t>
            </a:r>
          </a:p>
          <a:p>
            <a:endParaRPr lang="en-US" baseline="0" dirty="0" smtClean="0"/>
          </a:p>
          <a:p>
            <a:r>
              <a:rPr lang="en-US" b="1" baseline="0" dirty="0" smtClean="0"/>
              <a:t>References &amp; Resources:</a:t>
            </a:r>
          </a:p>
          <a:p>
            <a:pPr defTabSz="464790">
              <a:defRPr/>
            </a:pPr>
            <a:r>
              <a:rPr lang="en-US" baseline="0" dirty="0" smtClean="0"/>
              <a:t>eLearning Framework Technology Section – Pages 37-38.</a:t>
            </a:r>
            <a:endParaRPr lang="en-US" b="1" baseline="0" dirty="0" smtClean="0"/>
          </a:p>
          <a:p>
            <a:endParaRPr lang="en-US" b="1" baseline="0" dirty="0" smtClean="0"/>
          </a:p>
          <a:p>
            <a:r>
              <a:rPr lang="en-US" b="1" dirty="0" smtClean="0"/>
              <a:t>Discussion Questions:</a:t>
            </a:r>
          </a:p>
          <a:p>
            <a:r>
              <a:rPr lang="en-US" b="0" dirty="0" smtClean="0"/>
              <a:t>Why is the</a:t>
            </a:r>
            <a:r>
              <a:rPr lang="en-US" b="0" baseline="0" dirty="0" smtClean="0"/>
              <a:t> SIS/LMS integration so critical for online and blended learning programs?</a:t>
            </a:r>
            <a:endParaRPr lang="en-US" b="0"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Once you begin this scale your online or blended program, connectivity will become an even more critical issue than it is now.</a:t>
            </a:r>
          </a:p>
          <a:p>
            <a:pPr>
              <a:buFont typeface="Arial"/>
              <a:buChar char="•"/>
            </a:pPr>
            <a:r>
              <a:rPr lang="en-US" b="0" baseline="0" dirty="0" smtClean="0"/>
              <a:t>The Consortium for School Networking (CoSN) offers some excellent tools to help you prepare for connectivity needs.</a:t>
            </a:r>
          </a:p>
          <a:p>
            <a:pPr>
              <a:buFont typeface="Arial"/>
              <a:buChar char="•"/>
            </a:pPr>
            <a:r>
              <a:rPr lang="en-US" b="0" baseline="0" dirty="0" smtClean="0"/>
              <a:t>Don’t let the online and blended learning programs get ahead of the available connectivity or you will lose the faith of teachers.</a:t>
            </a:r>
          </a:p>
          <a:p>
            <a:pPr>
              <a:buFont typeface="Arial"/>
              <a:buChar char="•"/>
            </a:pPr>
            <a:r>
              <a:rPr lang="en-US" b="0" baseline="0" dirty="0" smtClean="0"/>
              <a:t>The K-12 High Speed Network support increased connectivity across the state, but you still need local support hook into this network.</a:t>
            </a:r>
          </a:p>
          <a:p>
            <a:pPr>
              <a:buFont typeface="Arial"/>
              <a:buChar char="•"/>
            </a:pPr>
            <a:r>
              <a:rPr lang="en-US" b="0" baseline="0" dirty="0" smtClean="0"/>
              <a:t>Consider the challenges of student connectivity outside of school. Access at community centers or connection through a mobile device can be part of a solution.</a:t>
            </a:r>
          </a:p>
          <a:p>
            <a:endParaRPr lang="en-US" baseline="0" dirty="0" smtClean="0"/>
          </a:p>
          <a:p>
            <a:r>
              <a:rPr lang="en-US" b="1" baseline="0" dirty="0" smtClean="0"/>
              <a:t>References &amp; Resources:</a:t>
            </a:r>
          </a:p>
          <a:p>
            <a:pPr defTabSz="464790">
              <a:defRPr/>
            </a:pPr>
            <a:r>
              <a:rPr lang="en-US" baseline="0" dirty="0" smtClean="0"/>
              <a:t>eLearning Framework Technology Section – Page 39.</a:t>
            </a:r>
            <a:endParaRPr lang="en-US" b="1" baseline="0" dirty="0" smtClean="0"/>
          </a:p>
          <a:p>
            <a:pPr defTabSz="464790">
              <a:defRPr/>
            </a:pPr>
            <a:endParaRPr lang="en-US" b="0" baseline="0" dirty="0" smtClean="0"/>
          </a:p>
          <a:p>
            <a:pPr>
              <a:buFont typeface="Arial"/>
              <a:buChar char="•"/>
            </a:pPr>
            <a:r>
              <a:rPr lang="en-US" b="1" dirty="0" smtClean="0"/>
              <a:t>Discussion Questions:</a:t>
            </a:r>
            <a:endParaRPr lang="en-US" b="0" dirty="0" smtClean="0"/>
          </a:p>
          <a:p>
            <a:pPr>
              <a:buFont typeface="Arial"/>
              <a:buChar char="•"/>
            </a:pPr>
            <a:r>
              <a:rPr lang="en-US" b="0" dirty="0" smtClean="0"/>
              <a:t>Has</a:t>
            </a:r>
            <a:r>
              <a:rPr lang="en-US" b="0" baseline="0" dirty="0" smtClean="0"/>
              <a:t> your district or school developed a unique solution for after school access for all students?</a:t>
            </a:r>
            <a:endParaRPr lang="en-US" b="1"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baseline="0" dirty="0" smtClean="0"/>
              <a:t>Facilitator Notes:</a:t>
            </a:r>
          </a:p>
          <a:p>
            <a:pPr>
              <a:buFont typeface="Arial"/>
              <a:buChar char="•"/>
            </a:pPr>
            <a:r>
              <a:rPr lang="en-US" b="0" baseline="0" dirty="0" smtClean="0"/>
              <a:t>There are a variety of additional technology decisions supporting your online or blended learning program including:</a:t>
            </a:r>
          </a:p>
          <a:p>
            <a:pPr lvl="1">
              <a:buFont typeface="Arial"/>
              <a:buChar char="•"/>
            </a:pPr>
            <a:r>
              <a:rPr lang="en-US" b="0" baseline="0" dirty="0" smtClean="0"/>
              <a:t>Synchronous tool for web conferencing. Live instruction for students is a growing application in online learning. Consider integration with your LMS.</a:t>
            </a:r>
          </a:p>
          <a:p>
            <a:pPr lvl="1">
              <a:buFont typeface="Arial"/>
              <a:buChar char="•"/>
            </a:pPr>
            <a:r>
              <a:rPr lang="en-US" b="0" baseline="0" dirty="0" smtClean="0"/>
              <a:t>End User Devices – always a challenging, moving target, but the good news is that they are getting smaller and more affordable.  Some districts and schools are implementing “One-to-One” laptop initiatives.</a:t>
            </a:r>
          </a:p>
          <a:p>
            <a:pPr lvl="1">
              <a:buFont typeface="Arial"/>
              <a:buChar char="•"/>
            </a:pPr>
            <a:r>
              <a:rPr lang="en-US" b="0" baseline="0" dirty="0" smtClean="0"/>
              <a:t>Districts and schools need to plan for the impact of Mobile Learning and the role it plays in their online and blended learning programs.  Some districts are experimenting with “Bring Your Own Device” initiatives.</a:t>
            </a:r>
          </a:p>
          <a:p>
            <a:pPr lvl="1">
              <a:buFont typeface="Arial"/>
              <a:buChar char="•"/>
            </a:pPr>
            <a:r>
              <a:rPr lang="en-US" b="0" baseline="0" dirty="0" smtClean="0"/>
              <a:t>Consider software to manage the growing tech support needs.</a:t>
            </a:r>
          </a:p>
          <a:p>
            <a:pPr lvl="1">
              <a:buFont typeface="Arial"/>
              <a:buChar char="•"/>
            </a:pPr>
            <a:r>
              <a:rPr lang="en-US" b="0" baseline="0" dirty="0" smtClean="0"/>
              <a:t>Don’t’ forget the need to offer professional development for your technology staff. The more they know, the better they can support your online and blended program.</a:t>
            </a:r>
          </a:p>
          <a:p>
            <a:endParaRPr lang="en-US" baseline="0" dirty="0" smtClean="0"/>
          </a:p>
          <a:p>
            <a:r>
              <a:rPr lang="en-US" b="1" baseline="0" dirty="0" smtClean="0"/>
              <a:t>References &amp; Resources:</a:t>
            </a:r>
          </a:p>
          <a:p>
            <a:pPr defTabSz="464790">
              <a:defRPr/>
            </a:pPr>
            <a:r>
              <a:rPr lang="en-US" baseline="0" dirty="0" smtClean="0"/>
              <a:t>eLearning Framework Technology Section – Pages 40-43.</a:t>
            </a:r>
            <a:endParaRPr lang="en-US" b="1" baseline="0" dirty="0" smtClean="0"/>
          </a:p>
          <a:p>
            <a:endParaRPr lang="en-US" b="0" baseline="0" dirty="0" smtClean="0"/>
          </a:p>
          <a:p>
            <a:endParaRPr lang="en-US" b="1" baseline="0" dirty="0" smtClean="0"/>
          </a:p>
          <a:p>
            <a:pPr>
              <a:buFont typeface="Arial"/>
              <a:buChar char="•"/>
            </a:pPr>
            <a:r>
              <a:rPr lang="en-US" b="1" dirty="0" smtClean="0"/>
              <a:t>Discussion Questions:</a:t>
            </a:r>
          </a:p>
          <a:p>
            <a:pPr>
              <a:buFont typeface="Arial"/>
              <a:buChar char="•"/>
            </a:pPr>
            <a:r>
              <a:rPr lang="en-US" b="0" dirty="0" smtClean="0"/>
              <a:t>How</a:t>
            </a:r>
            <a:r>
              <a:rPr lang="en-US" b="0" baseline="0" dirty="0" smtClean="0"/>
              <a:t> is your district or school working with the proliferation of mobile devices in the student population?</a:t>
            </a:r>
          </a:p>
          <a:p>
            <a:pPr>
              <a:buFont typeface="Arial"/>
              <a:buChar char="•"/>
            </a:pPr>
            <a:r>
              <a:rPr lang="en-US" b="0" baseline="0" dirty="0" smtClean="0"/>
              <a:t>Are there other key technologies that impact your online or blended learning program that we have not discussed?</a:t>
            </a:r>
            <a:endParaRPr lang="en-US" b="0"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Review these key resources</a:t>
            </a:r>
          </a:p>
          <a:p>
            <a:endParaRPr lang="en-US" baseline="0" dirty="0" smtClean="0"/>
          </a:p>
          <a:p>
            <a:r>
              <a:rPr lang="en-US" b="1" baseline="0" dirty="0" smtClean="0"/>
              <a:t>References &amp; Resources:</a:t>
            </a:r>
          </a:p>
          <a:p>
            <a:pPr>
              <a:buFont typeface="Arial"/>
              <a:buChar char="•"/>
            </a:pPr>
            <a:r>
              <a:rPr lang="en-US" b="0" baseline="0" dirty="0" smtClean="0"/>
              <a:t>These resources are linked in the eLearning Framework document in the body of the text or footnotes</a:t>
            </a:r>
          </a:p>
          <a:p>
            <a:endParaRPr lang="en-US" baseline="0" dirty="0" smtClean="0"/>
          </a:p>
          <a:p>
            <a:r>
              <a:rPr lang="en-US" b="1" dirty="0" smtClean="0"/>
              <a:t>Discussion Questions:</a:t>
            </a:r>
            <a:endParaRPr lang="en-US"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Some of the key issues you must consider related to Program Operations for your online or blended learning program</a:t>
            </a:r>
          </a:p>
          <a:p>
            <a:pPr>
              <a:buFont typeface="Arial"/>
              <a:buChar char="•"/>
            </a:pPr>
            <a:r>
              <a:rPr lang="en-US" b="0" baseline="0" dirty="0" smtClean="0"/>
              <a:t>This slide matches the large eLearning Framework handout.  This handout provides you with an eLearning Framework at a glance.</a:t>
            </a:r>
          </a:p>
          <a:p>
            <a:pPr>
              <a:buFont typeface="Arial"/>
              <a:buChar char="•"/>
            </a:pPr>
            <a:r>
              <a:rPr lang="en-US" b="0" baseline="0" dirty="0" smtClean="0"/>
              <a:t>In this section we will examine and discuss these issues</a:t>
            </a:r>
          </a:p>
          <a:p>
            <a:endParaRPr lang="en-US" baseline="0" dirty="0" smtClean="0"/>
          </a:p>
          <a:p>
            <a:r>
              <a:rPr lang="en-US" b="1" baseline="0" dirty="0" smtClean="0"/>
              <a:t>References &amp; Resources:</a:t>
            </a:r>
          </a:p>
          <a:p>
            <a:pPr defTabSz="464790">
              <a:defRPr/>
            </a:pPr>
            <a:r>
              <a:rPr lang="en-US" baseline="0" dirty="0" smtClean="0"/>
              <a:t>eLearning Framework Operations Section – Pages 44-55.</a:t>
            </a:r>
          </a:p>
          <a:p>
            <a:pPr defTabSz="464790">
              <a:defRPr/>
            </a:pPr>
            <a:endParaRPr lang="en-US" baseline="0" dirty="0" smtClean="0"/>
          </a:p>
          <a:p>
            <a:pPr defTabSz="464790">
              <a:defRPr/>
            </a:pPr>
            <a:r>
              <a:rPr lang="en-US" b="1" baseline="0" dirty="0" smtClean="0"/>
              <a:t>Discussion Questions:</a:t>
            </a:r>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Facilitator</a:t>
            </a:r>
            <a:r>
              <a:rPr lang="en-US" b="1" baseline="0" dirty="0" smtClean="0"/>
              <a:t> Notes:</a:t>
            </a:r>
          </a:p>
          <a:p>
            <a:pPr>
              <a:buFont typeface="Arial"/>
              <a:buChar char="•"/>
            </a:pPr>
            <a:r>
              <a:rPr lang="en-US" b="0" baseline="0" dirty="0" smtClean="0"/>
              <a:t>Strategic planning is an ongoing theme throughout this workshop.</a:t>
            </a:r>
          </a:p>
          <a:p>
            <a:pPr>
              <a:buFont typeface="Arial"/>
              <a:buChar char="•"/>
            </a:pPr>
            <a:r>
              <a:rPr lang="en-US" b="0" baseline="0" dirty="0" smtClean="0"/>
              <a:t>Key elements of strategic planning include:</a:t>
            </a:r>
          </a:p>
          <a:p>
            <a:pPr lvl="1">
              <a:buFont typeface="Arial"/>
              <a:buChar char="•"/>
            </a:pPr>
            <a:r>
              <a:rPr lang="en-US" dirty="0"/>
              <a:t>Involvement and buy-in from key stakeholders</a:t>
            </a:r>
          </a:p>
          <a:p>
            <a:pPr lvl="1">
              <a:buFont typeface="Arial"/>
              <a:buChar char="•"/>
            </a:pPr>
            <a:r>
              <a:rPr lang="en-US" dirty="0"/>
              <a:t>Conducting a needs assessment</a:t>
            </a:r>
          </a:p>
          <a:p>
            <a:pPr lvl="1">
              <a:buFont typeface="Arial"/>
              <a:buChar char="•"/>
            </a:pPr>
            <a:r>
              <a:rPr lang="en-US" dirty="0"/>
              <a:t>Completing a competitive market analysis</a:t>
            </a:r>
          </a:p>
          <a:p>
            <a:pPr lvl="1">
              <a:buFont typeface="Arial"/>
              <a:buChar char="•"/>
            </a:pPr>
            <a:r>
              <a:rPr lang="en-US" dirty="0"/>
              <a:t>Establishing a vision and mission</a:t>
            </a:r>
          </a:p>
          <a:p>
            <a:pPr lvl="1">
              <a:buFont typeface="Arial"/>
              <a:buChar char="•"/>
            </a:pPr>
            <a:r>
              <a:rPr lang="en-US" dirty="0"/>
              <a:t>Agreeing upon educational goals and targeted student groups</a:t>
            </a:r>
          </a:p>
          <a:p>
            <a:pPr lvl="1">
              <a:buFont typeface="Arial"/>
              <a:buChar char="•"/>
            </a:pPr>
            <a:r>
              <a:rPr lang="en-US" dirty="0"/>
              <a:t>Identifying start-up funding</a:t>
            </a:r>
          </a:p>
          <a:p>
            <a:pPr lvl="1">
              <a:buFont typeface="Arial"/>
              <a:buChar char="•"/>
            </a:pPr>
            <a:r>
              <a:rPr lang="en-US" dirty="0"/>
              <a:t>Planning for appropriate program evaluation</a:t>
            </a:r>
          </a:p>
          <a:p>
            <a:pPr lvl="0">
              <a:buFont typeface="Arial"/>
              <a:buChar char="•"/>
            </a:pPr>
            <a:r>
              <a:rPr lang="en-US" dirty="0"/>
              <a:t>Consider your key stakeholders:</a:t>
            </a:r>
          </a:p>
          <a:p>
            <a:pPr lvl="1">
              <a:buFont typeface="Arial"/>
              <a:buChar char="•"/>
            </a:pPr>
            <a:r>
              <a:rPr lang="en-US" dirty="0"/>
              <a:t>Students</a:t>
            </a:r>
          </a:p>
          <a:p>
            <a:pPr lvl="1">
              <a:buFont typeface="Arial"/>
              <a:buChar char="•"/>
            </a:pPr>
            <a:r>
              <a:rPr lang="en-US" dirty="0"/>
              <a:t>Parents</a:t>
            </a:r>
          </a:p>
          <a:p>
            <a:pPr lvl="1">
              <a:buFont typeface="Arial"/>
              <a:buChar char="•"/>
            </a:pPr>
            <a:r>
              <a:rPr lang="en-US" dirty="0"/>
              <a:t>Teachers</a:t>
            </a:r>
          </a:p>
          <a:p>
            <a:pPr lvl="1">
              <a:buFont typeface="Arial"/>
              <a:buChar char="•"/>
            </a:pPr>
            <a:r>
              <a:rPr lang="en-US" dirty="0"/>
              <a:t>Building level administrators and county/district staff</a:t>
            </a:r>
          </a:p>
          <a:p>
            <a:pPr lvl="1">
              <a:buFont typeface="Arial"/>
              <a:buChar char="•"/>
            </a:pPr>
            <a:r>
              <a:rPr lang="en-US" dirty="0"/>
              <a:t>Other regional or statewide online and blended learning organizations</a:t>
            </a:r>
          </a:p>
          <a:p>
            <a:pPr lvl="1">
              <a:buFont typeface="Arial"/>
              <a:buChar char="•"/>
            </a:pPr>
            <a:r>
              <a:rPr lang="en-US" dirty="0"/>
              <a:t>Many others listed in the eLearning Framework document</a:t>
            </a:r>
          </a:p>
          <a:p>
            <a:pPr lvl="0">
              <a:buFont typeface="Arial"/>
              <a:buChar char="•"/>
            </a:pPr>
            <a:r>
              <a:rPr lang="en-US" b="0" kern="1200" baseline="0" dirty="0" smtClean="0">
                <a:solidFill>
                  <a:schemeClr val="tx1"/>
                </a:solidFill>
                <a:latin typeface="+mn-lt"/>
                <a:ea typeface="+mn-ea"/>
                <a:cs typeface="+mn-cs"/>
              </a:rPr>
              <a:t>We are seeing a growth in consortium models across the country</a:t>
            </a:r>
            <a:endParaRPr lang="en-US" b="0" baseline="0" dirty="0" smtClean="0"/>
          </a:p>
          <a:p>
            <a:endParaRPr lang="en-US" b="1" baseline="0" dirty="0" smtClean="0"/>
          </a:p>
          <a:p>
            <a:r>
              <a:rPr lang="en-US" b="1" baseline="0" dirty="0" smtClean="0"/>
              <a:t>References &amp; Resources:</a:t>
            </a:r>
          </a:p>
          <a:p>
            <a:pPr defTabSz="464790">
              <a:buFont typeface="Arial"/>
              <a:buChar char="•"/>
              <a:defRPr/>
            </a:pPr>
            <a:r>
              <a:rPr lang="en-US" baseline="0" dirty="0" smtClean="0"/>
              <a:t>eLearning Framework Operations Section – Pages 44-48.</a:t>
            </a:r>
          </a:p>
          <a:p>
            <a:pPr defTabSz="464790">
              <a:buFont typeface="Arial"/>
              <a:buChar char="•"/>
              <a:defRPr/>
            </a:pPr>
            <a:r>
              <a:rPr lang="en-US" b="0" baseline="0" dirty="0" smtClean="0"/>
              <a:t>iNACOL National Standards for Quality Online Programs</a:t>
            </a:r>
          </a:p>
          <a:p>
            <a:endParaRPr lang="en-US" b="1" baseline="0" dirty="0" smtClean="0"/>
          </a:p>
          <a:p>
            <a:pPr>
              <a:buFont typeface="Arial"/>
              <a:buNone/>
            </a:pPr>
            <a:r>
              <a:rPr lang="en-US" b="1" dirty="0" smtClean="0"/>
              <a:t>Discussion Questions:</a:t>
            </a:r>
          </a:p>
          <a:p>
            <a:pPr>
              <a:buFont typeface="Arial"/>
              <a:buChar char="•"/>
            </a:pPr>
            <a:r>
              <a:rPr lang="en-US" b="0" dirty="0" smtClean="0"/>
              <a:t>Do</a:t>
            </a:r>
            <a:r>
              <a:rPr lang="en-US" b="0" baseline="0" dirty="0" smtClean="0"/>
              <a:t> you engage in district or school-wide strategic planning?  How might online or blended learning be incorporated into that process?</a:t>
            </a:r>
            <a:endParaRPr lang="en-US" b="0"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Facilitator</a:t>
            </a:r>
            <a:r>
              <a:rPr lang="en-US" b="1" baseline="0" dirty="0" smtClean="0"/>
              <a:t> Notes:</a:t>
            </a:r>
          </a:p>
          <a:p>
            <a:pPr>
              <a:buFont typeface="Arial"/>
              <a:buChar char="•"/>
            </a:pPr>
            <a:r>
              <a:rPr lang="en-US" b="0" baseline="0" dirty="0" smtClean="0"/>
              <a:t>Don’t forget the need to fund and engage in enrollment marketing.  Although it is certainly more critical if you are starting a full-time online program, even blended learning programs needed to be marketed to parents who have an increasing variety of educational choices.</a:t>
            </a:r>
          </a:p>
          <a:p>
            <a:pPr>
              <a:buFont typeface="Arial"/>
              <a:buChar char="•"/>
            </a:pPr>
            <a:r>
              <a:rPr lang="en-US" b="0" baseline="0" dirty="0" smtClean="0"/>
              <a:t>Many traditional student support services will need to adapted to serve the online student (this is especially applicable to full-time programs).  This includes:</a:t>
            </a:r>
          </a:p>
          <a:p>
            <a:pPr lvl="1">
              <a:buFont typeface="Arial"/>
              <a:buChar char="•"/>
            </a:pPr>
            <a:r>
              <a:rPr lang="en-US" b="0" baseline="0" dirty="0" smtClean="0"/>
              <a:t>Counseling, enrollment and orientation</a:t>
            </a:r>
          </a:p>
          <a:p>
            <a:pPr lvl="1">
              <a:buFont typeface="Arial"/>
              <a:buChar char="•"/>
            </a:pPr>
            <a:r>
              <a:rPr lang="en-US" b="0" baseline="0" dirty="0" smtClean="0"/>
              <a:t>Technical support</a:t>
            </a:r>
          </a:p>
          <a:p>
            <a:pPr lvl="1">
              <a:buFont typeface="Arial"/>
              <a:buChar char="•"/>
            </a:pPr>
            <a:r>
              <a:rPr lang="en-US" b="0" baseline="0" dirty="0" smtClean="0"/>
              <a:t>Academic support and mentoring</a:t>
            </a:r>
          </a:p>
          <a:p>
            <a:pPr lvl="1">
              <a:buFont typeface="Arial"/>
              <a:buChar char="•"/>
            </a:pPr>
            <a:r>
              <a:rPr lang="en-US" b="0" baseline="0" dirty="0" smtClean="0"/>
              <a:t>Special Education</a:t>
            </a:r>
          </a:p>
          <a:p>
            <a:pPr lvl="1">
              <a:buFont typeface="Arial"/>
              <a:buChar char="•"/>
            </a:pPr>
            <a:r>
              <a:rPr lang="en-US" b="0" baseline="0" dirty="0" smtClean="0"/>
              <a:t>Learning Centers – non-traditional learning environments</a:t>
            </a:r>
          </a:p>
          <a:p>
            <a:endParaRPr lang="en-US" b="1" baseline="0" dirty="0" smtClean="0"/>
          </a:p>
          <a:p>
            <a:r>
              <a:rPr lang="en-US" b="1" baseline="0" dirty="0" smtClean="0"/>
              <a:t>References &amp; Resources:</a:t>
            </a:r>
          </a:p>
          <a:p>
            <a:pPr defTabSz="464790">
              <a:defRPr/>
            </a:pPr>
            <a:r>
              <a:rPr lang="en-US" baseline="0" dirty="0" smtClean="0"/>
              <a:t>eLearning Framework Operations Section – Pages 49-51.</a:t>
            </a:r>
          </a:p>
          <a:p>
            <a:endParaRPr lang="en-US" b="1" baseline="0" dirty="0" smtClean="0"/>
          </a:p>
          <a:p>
            <a:r>
              <a:rPr lang="en-US" b="1" dirty="0" smtClean="0"/>
              <a:t>Discussion Questions:</a:t>
            </a:r>
          </a:p>
          <a:p>
            <a:pPr>
              <a:buFont typeface="Arial"/>
              <a:buChar char="•"/>
            </a:pPr>
            <a:r>
              <a:rPr lang="en-US" b="0" dirty="0" smtClean="0"/>
              <a:t>Are</a:t>
            </a:r>
            <a:r>
              <a:rPr lang="en-US" b="0" baseline="0" dirty="0" smtClean="0"/>
              <a:t> any of you aware of districts that are losing students to full-time online charter schools?  How have the districts reacted?</a:t>
            </a:r>
          </a:p>
          <a:p>
            <a:pPr>
              <a:buFont typeface="Arial"/>
              <a:buChar char="•"/>
            </a:pPr>
            <a:r>
              <a:rPr lang="en-US" b="0" baseline="0" dirty="0" smtClean="0"/>
              <a:t>Are any of you aware of districts that utilize non-traditional learning centers for online or blended instruction?  Can you describe how the program works and do you know if it is successful?</a:t>
            </a:r>
            <a:endParaRPr lang="en-US" b="0"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Facilitator</a:t>
            </a:r>
            <a:r>
              <a:rPr lang="en-US" b="1" baseline="0" dirty="0" smtClean="0"/>
              <a:t> Notes:</a:t>
            </a:r>
          </a:p>
          <a:p>
            <a:pPr>
              <a:buFont typeface="Arial"/>
              <a:buChar char="•"/>
            </a:pPr>
            <a:r>
              <a:rPr lang="en-US" b="0" baseline="0" dirty="0" smtClean="0"/>
              <a:t>Consider the following issues when establishing a budget for your online or blended program.</a:t>
            </a:r>
          </a:p>
          <a:p>
            <a:pPr lvl="1">
              <a:buFont typeface="Arial"/>
              <a:buChar char="•"/>
            </a:pPr>
            <a:r>
              <a:rPr lang="en-US" b="0" baseline="0" dirty="0" smtClean="0"/>
              <a:t>Instructional staffing – various models, some involving different roles for teachers and para-professionals</a:t>
            </a:r>
          </a:p>
          <a:p>
            <a:pPr lvl="1">
              <a:buFont typeface="Arial"/>
              <a:buChar char="•"/>
            </a:pPr>
            <a:r>
              <a:rPr lang="en-US" b="0" baseline="0" dirty="0" smtClean="0"/>
              <a:t>Content</a:t>
            </a:r>
          </a:p>
          <a:p>
            <a:pPr lvl="1">
              <a:buFont typeface="Arial"/>
              <a:buChar char="•"/>
            </a:pPr>
            <a:r>
              <a:rPr lang="en-US" b="0" baseline="0" dirty="0" smtClean="0"/>
              <a:t>Technology</a:t>
            </a:r>
          </a:p>
          <a:p>
            <a:pPr lvl="1">
              <a:buFont typeface="Arial"/>
              <a:buChar char="•"/>
            </a:pPr>
            <a:r>
              <a:rPr lang="en-US" b="0" baseline="0" dirty="0" smtClean="0"/>
              <a:t>Leadership – as with any new program, a dynamic leader can make all the difference</a:t>
            </a:r>
          </a:p>
          <a:p>
            <a:pPr lvl="1">
              <a:buFont typeface="Arial"/>
              <a:buChar char="•"/>
            </a:pPr>
            <a:r>
              <a:rPr lang="en-US" b="0" baseline="0" dirty="0" smtClean="0"/>
              <a:t>Student services</a:t>
            </a:r>
          </a:p>
          <a:p>
            <a:pPr lvl="1">
              <a:buFont typeface="Arial"/>
              <a:buChar char="•"/>
            </a:pPr>
            <a:r>
              <a:rPr lang="en-US" b="0" baseline="0" dirty="0" smtClean="0"/>
              <a:t>Marketing and promotion – especially for full-time programs</a:t>
            </a:r>
          </a:p>
          <a:p>
            <a:pPr lvl="0">
              <a:buFont typeface="Arial"/>
              <a:buChar char="•"/>
            </a:pPr>
            <a:r>
              <a:rPr lang="en-US" b="0" baseline="0" dirty="0" smtClean="0"/>
              <a:t>Don’t underfund the effort and be willing to take a multi-year view on sustainability</a:t>
            </a:r>
          </a:p>
          <a:p>
            <a:pPr lvl="0">
              <a:buFont typeface="Arial"/>
              <a:buChar char="•"/>
            </a:pPr>
            <a:r>
              <a:rPr lang="en-US" b="0" baseline="0" dirty="0" smtClean="0"/>
              <a:t>Plan for evaluation early and consider issues like:</a:t>
            </a:r>
          </a:p>
          <a:p>
            <a:pPr lvl="1">
              <a:buFont typeface="Arial"/>
              <a:buChar char="•"/>
            </a:pPr>
            <a:r>
              <a:rPr lang="en-US" dirty="0"/>
              <a:t>Are student outcomes meeting program and state expectations?</a:t>
            </a:r>
          </a:p>
          <a:p>
            <a:pPr lvl="1">
              <a:buFont typeface="Arial"/>
              <a:buChar char="•"/>
            </a:pPr>
            <a:r>
              <a:rPr lang="en-US" dirty="0"/>
              <a:t>Can improved students outcomes be demonstrated?</a:t>
            </a:r>
          </a:p>
          <a:p>
            <a:pPr lvl="1">
              <a:buFont typeface="Arial"/>
              <a:buChar char="•"/>
            </a:pPr>
            <a:r>
              <a:rPr lang="en-US" dirty="0"/>
              <a:t>How satisfied are stakeholders, including students, schools, and parents with their experience with the program?</a:t>
            </a:r>
          </a:p>
          <a:p>
            <a:pPr lvl="0">
              <a:buFont typeface="Arial"/>
              <a:buChar char="•"/>
            </a:pPr>
            <a:r>
              <a:rPr lang="en-US" dirty="0"/>
              <a:t>Use LMS data are a part of your evaluation process – online and blended learning is a data-rich environment.</a:t>
            </a:r>
          </a:p>
          <a:p>
            <a:endParaRPr lang="en-US" b="1" baseline="0" dirty="0" smtClean="0"/>
          </a:p>
          <a:p>
            <a:r>
              <a:rPr lang="en-US" b="1" baseline="0" dirty="0" smtClean="0"/>
              <a:t>References &amp; Resources:</a:t>
            </a:r>
          </a:p>
          <a:p>
            <a:pPr defTabSz="464790">
              <a:defRPr/>
            </a:pPr>
            <a:r>
              <a:rPr lang="en-US" baseline="0" dirty="0" smtClean="0"/>
              <a:t>eLearning Framework Operations Section – Pages 52-55.</a:t>
            </a:r>
          </a:p>
          <a:p>
            <a:pPr defTabSz="464790">
              <a:defRPr/>
            </a:pPr>
            <a:r>
              <a:rPr lang="en-US" baseline="0" dirty="0" smtClean="0"/>
              <a:t>iNACOL Management and Operations of Online Programs from the Promising Practices Series</a:t>
            </a:r>
          </a:p>
          <a:p>
            <a:endParaRPr lang="en-US" b="1" baseline="0" dirty="0" smtClean="0"/>
          </a:p>
          <a:p>
            <a:r>
              <a:rPr lang="en-US" b="1" dirty="0" smtClean="0"/>
              <a:t>Discussion Questions:</a:t>
            </a:r>
          </a:p>
          <a:p>
            <a:pPr>
              <a:buFont typeface="Arial"/>
              <a:buChar char="•"/>
            </a:pPr>
            <a:r>
              <a:rPr lang="en-US" b="0" dirty="0" smtClean="0"/>
              <a:t>What</a:t>
            </a:r>
            <a:r>
              <a:rPr lang="en-US" b="0" baseline="0" dirty="0" smtClean="0"/>
              <a:t> are the different staffing models for online and blended programs?  Can someone share an example with this group?</a:t>
            </a:r>
          </a:p>
          <a:p>
            <a:pPr>
              <a:buFont typeface="Arial"/>
              <a:buChar char="•"/>
            </a:pPr>
            <a:r>
              <a:rPr lang="en-US" b="0" baseline="0" dirty="0" smtClean="0"/>
              <a:t>Is anyone engaged in a program evaluation beyond what is required by the state?  What are the outcomes of this effort?</a:t>
            </a:r>
            <a:endParaRPr lang="en-US" b="0"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Facilitator</a:t>
            </a:r>
            <a:r>
              <a:rPr lang="en-US" b="1" baseline="0" dirty="0" smtClean="0"/>
              <a:t> Notes:</a:t>
            </a:r>
          </a:p>
          <a:p>
            <a:pPr>
              <a:buFont typeface="Arial"/>
              <a:buChar char="•"/>
            </a:pPr>
            <a:r>
              <a:rPr lang="en-US" b="0" baseline="0" dirty="0" smtClean="0"/>
              <a:t>Section six of the eLearning Framework provides an overview of the current policy environment in California and presents a set of recommendations for changes.</a:t>
            </a:r>
          </a:p>
          <a:p>
            <a:pPr>
              <a:buFont typeface="Arial"/>
              <a:buChar char="•"/>
            </a:pPr>
            <a:r>
              <a:rPr lang="en-US" b="0" baseline="0" dirty="0" smtClean="0"/>
              <a:t>Acknowledged barriers include:</a:t>
            </a:r>
          </a:p>
          <a:p>
            <a:pPr lvl="1">
              <a:buFont typeface="Arial"/>
              <a:buChar char="•"/>
            </a:pPr>
            <a:r>
              <a:rPr lang="en-US" b="0" baseline="0" dirty="0" smtClean="0"/>
              <a:t>Seat-time requirements and associated accounting</a:t>
            </a:r>
          </a:p>
          <a:p>
            <a:pPr lvl="1">
              <a:buFont typeface="Arial"/>
              <a:buChar char="•"/>
            </a:pPr>
            <a:r>
              <a:rPr lang="en-US" b="0" baseline="0" dirty="0" smtClean="0"/>
              <a:t>Site based requirements and independent study provisions</a:t>
            </a:r>
          </a:p>
          <a:p>
            <a:pPr lvl="1">
              <a:buFont typeface="Arial"/>
              <a:buChar char="•"/>
            </a:pPr>
            <a:r>
              <a:rPr lang="en-US" b="0" baseline="0" dirty="0" smtClean="0"/>
              <a:t>Contiguous counties and other charter school restrictions</a:t>
            </a:r>
          </a:p>
          <a:p>
            <a:pPr lvl="1">
              <a:buFont typeface="Arial"/>
              <a:buChar char="•"/>
            </a:pPr>
            <a:r>
              <a:rPr lang="en-US" b="0" baseline="0" dirty="0" smtClean="0"/>
              <a:t>Access and equity</a:t>
            </a:r>
          </a:p>
          <a:p>
            <a:pPr lvl="0">
              <a:buFont typeface="Arial"/>
              <a:buChar char="•"/>
            </a:pPr>
            <a:r>
              <a:rPr lang="en-US" b="0" baseline="0" dirty="0" smtClean="0"/>
              <a:t>No state has it all figured out, but the eLearning Framework document offers positive examples from a variety of other states.</a:t>
            </a:r>
          </a:p>
          <a:p>
            <a:pPr lvl="0">
              <a:buFont typeface="Arial"/>
              <a:buChar char="•"/>
            </a:pPr>
            <a:r>
              <a:rPr lang="en-US" b="0" baseline="0" dirty="0" smtClean="0"/>
              <a:t>Pages 63 and 64 offer recommendations for policy changes</a:t>
            </a:r>
          </a:p>
          <a:p>
            <a:endParaRPr lang="en-US" b="1" baseline="0" dirty="0" smtClean="0"/>
          </a:p>
          <a:p>
            <a:r>
              <a:rPr lang="en-US" b="1" baseline="0" dirty="0" smtClean="0"/>
              <a:t>References &amp; Resources:</a:t>
            </a:r>
          </a:p>
          <a:p>
            <a:pPr>
              <a:buFont typeface="Arial"/>
              <a:buChar char="•"/>
            </a:pPr>
            <a:r>
              <a:rPr lang="en-US" baseline="0" dirty="0" smtClean="0"/>
              <a:t>eLearning Framework Policy Section – Pages 56-64.</a:t>
            </a:r>
          </a:p>
          <a:p>
            <a:pPr>
              <a:buFont typeface="Arial"/>
              <a:buNone/>
            </a:pPr>
            <a:endParaRPr lang="en-US" b="1" baseline="0" dirty="0" smtClean="0"/>
          </a:p>
          <a:p>
            <a:r>
              <a:rPr lang="en-US" b="1" dirty="0" smtClean="0"/>
              <a:t>Discussion Questions:</a:t>
            </a:r>
          </a:p>
          <a:p>
            <a:pPr>
              <a:buFont typeface="Arial"/>
              <a:buChar char="•"/>
            </a:pPr>
            <a:r>
              <a:rPr lang="en-US" b="0" dirty="0" smtClean="0"/>
              <a:t>Have</a:t>
            </a:r>
            <a:r>
              <a:rPr lang="en-US" b="0" baseline="0" dirty="0" smtClean="0"/>
              <a:t> you seen unique examples where online or blended learning programs are managing the current regulatory environment?</a:t>
            </a:r>
            <a:endParaRPr lang="en-US" b="0"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Review these key resources</a:t>
            </a:r>
          </a:p>
          <a:p>
            <a:endParaRPr lang="en-US" baseline="0" dirty="0" smtClean="0"/>
          </a:p>
          <a:p>
            <a:r>
              <a:rPr lang="en-US" b="1" baseline="0" dirty="0" smtClean="0"/>
              <a:t>References &amp; Resources:</a:t>
            </a:r>
          </a:p>
          <a:p>
            <a:pPr>
              <a:buFont typeface="Arial"/>
              <a:buChar char="•"/>
            </a:pPr>
            <a:r>
              <a:rPr lang="en-US" b="0" baseline="0" dirty="0" smtClean="0"/>
              <a:t>These resources are linked in the eLearning Framework document in the body of the text or footnotes</a:t>
            </a:r>
          </a:p>
          <a:p>
            <a:endParaRPr lang="en-US" baseline="0" dirty="0" smtClean="0"/>
          </a:p>
          <a:p>
            <a:r>
              <a:rPr lang="en-US" b="1" dirty="0" smtClean="0"/>
              <a:t>Discussion Questions:</a:t>
            </a:r>
            <a:endParaRPr lang="en-US" dirty="0" smtClean="0"/>
          </a:p>
          <a:p>
            <a:endParaRPr lang="en-US" dirty="0"/>
          </a:p>
        </p:txBody>
      </p:sp>
      <p:sp>
        <p:nvSpPr>
          <p:cNvPr id="4" name="Slide Number Placeholder 3"/>
          <p:cNvSpPr>
            <a:spLocks noGrp="1"/>
          </p:cNvSpPr>
          <p:nvPr>
            <p:ph type="sldNum" sz="quarter" idx="10"/>
          </p:nvPr>
        </p:nvSpPr>
        <p:spPr/>
        <p:txBody>
          <a:bodyPr/>
          <a:lstStyle/>
          <a:p>
            <a:fld id="{9D209D94-426F-284A-A595-09368EBF0A39}"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Facilitator Notes:</a:t>
            </a:r>
          </a:p>
          <a:p>
            <a:pPr>
              <a:buFont typeface="Arial"/>
              <a:buChar char="•"/>
            </a:pPr>
            <a:r>
              <a:rPr lang="en-US" b="0" baseline="0" dirty="0" smtClean="0"/>
              <a:t>Welcome to the California eLearning Framework Workshop</a:t>
            </a:r>
          </a:p>
          <a:p>
            <a:pPr>
              <a:buFont typeface="Arial"/>
              <a:buChar char="•"/>
            </a:pPr>
            <a:endParaRPr lang="en-US" b="0" baseline="0" dirty="0" smtClean="0"/>
          </a:p>
          <a:p>
            <a:pPr>
              <a:buFont typeface="Arial"/>
              <a:buChar char="•"/>
            </a:pPr>
            <a:r>
              <a:rPr lang="en-US" b="0" baseline="0" dirty="0" smtClean="0"/>
              <a:t>The goal of the workshop is to provide you with direction on how to start or grow your online or blended learning program with the guidance of the California eLearning Framework document prepared by CCSESA.</a:t>
            </a:r>
          </a:p>
        </p:txBody>
      </p:sp>
      <p:sp>
        <p:nvSpPr>
          <p:cNvPr id="4" name="Slide Number Placeholder 3"/>
          <p:cNvSpPr>
            <a:spLocks noGrp="1"/>
          </p:cNvSpPr>
          <p:nvPr>
            <p:ph type="sldNum" sz="quarter" idx="10"/>
          </p:nvPr>
        </p:nvSpPr>
        <p:spPr/>
        <p:txBody>
          <a:bodyPr/>
          <a:lstStyle/>
          <a:p>
            <a:fld id="{9D209D94-426F-284A-A595-09368EBF0A39}" type="slidenum">
              <a:rPr lang="en-US" smtClean="0"/>
              <a:pPr/>
              <a:t>63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435DE13-8BA2-49F0-846E-3569E0F86E8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fld id="{38B6189F-A635-49BF-B42C-1221500CAED6}" type="datetimeFigureOut">
              <a:rPr lang="en-US" smtClean="0"/>
              <a:pPr/>
              <a:t>1/28/2013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BE2E6617-9F56-48D7-92F8-E6A18BDF9F64}" type="slidenum">
              <a:rPr lang="en-US" smtClean="0"/>
              <a:pPr/>
              <a:t>‹#›</a:t>
            </a:fld>
            <a:endParaRPr lang="en-US"/>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B6189F-A635-49BF-B42C-1221500CAED6}" type="datetimeFigureOut">
              <a:rPr lang="en-US" smtClean="0"/>
              <a:pPr/>
              <a:t>1/28/2013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2E6617-9F56-48D7-92F8-E6A18BDF9F64}" type="slidenum">
              <a:rPr lang="en-US" smtClean="0"/>
              <a:pPr/>
              <a:t>‹#›</a:t>
            </a:fld>
            <a:endParaRPr 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B6189F-A635-49BF-B42C-1221500CAED6}" type="datetimeFigureOut">
              <a:rPr lang="en-US" smtClean="0"/>
              <a:pPr/>
              <a:t>1/28/2013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2E6617-9F56-48D7-92F8-E6A18BDF9F64}" type="slidenum">
              <a:rPr lang="en-US" smtClean="0"/>
              <a:pPr/>
              <a:t>‹#›</a:t>
            </a:fld>
            <a:endParaRPr lang="en-U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8B6189F-A635-49BF-B42C-1221500CAED6}" type="datetimeFigureOut">
              <a:rPr lang="en-US" smtClean="0"/>
              <a:pPr/>
              <a:t>1/28/2013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2E6617-9F56-48D7-92F8-E6A18BDF9F64}"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8B6189F-A635-49BF-B42C-1221500CAED6}" type="datetimeFigureOut">
              <a:rPr lang="en-US" smtClean="0"/>
              <a:pPr/>
              <a:t>1/28/2013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2E6617-9F56-48D7-92F8-E6A18BDF9F6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8B6189F-A635-49BF-B42C-1221500CAED6}" type="datetimeFigureOut">
              <a:rPr lang="en-US" smtClean="0"/>
              <a:pPr/>
              <a:t>1/28/2013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2E6617-9F56-48D7-92F8-E6A18BDF9F64}"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8B6189F-A635-49BF-B42C-1221500CAED6}" type="datetimeFigureOut">
              <a:rPr lang="en-US" smtClean="0"/>
              <a:pPr/>
              <a:t>1/28/2013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2E6617-9F56-48D7-92F8-E6A18BDF9F6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8B6189F-A635-49BF-B42C-1221500CAED6}" type="datetimeFigureOut">
              <a:rPr lang="en-US" smtClean="0"/>
              <a:pPr/>
              <a:t>1/28/2013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2E6617-9F56-48D7-92F8-E6A18BDF9F64}"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B6189F-A635-49BF-B42C-1221500CAED6}" type="datetimeFigureOut">
              <a:rPr lang="en-US" smtClean="0"/>
              <a:pPr/>
              <a:t>1/28/2013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2E6617-9F56-48D7-92F8-E6A18BDF9F64}" type="slidenum">
              <a:rPr lang="en-US" smtClean="0"/>
              <a:pPr/>
              <a:t>‹#›</a:t>
            </a:fld>
            <a:endParaRPr lang="en-U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38B6189F-A635-49BF-B42C-1221500CAED6}" type="datetimeFigureOut">
              <a:rPr lang="en-US" smtClean="0"/>
              <a:pPr/>
              <a:t>1/28/2013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2E6617-9F56-48D7-92F8-E6A18BDF9F6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fld id="{38B6189F-A635-49BF-B42C-1221500CAED6}" type="datetimeFigureOut">
              <a:rPr lang="en-US" smtClean="0"/>
              <a:pPr/>
              <a:t>1/28/2013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E2E6617-9F56-48D7-92F8-E6A18BDF9F6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38B6189F-A635-49BF-B42C-1221500CAED6}" type="datetimeFigureOut">
              <a:rPr lang="en-US" smtClean="0"/>
              <a:pPr/>
              <a:t>1/28/2013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BE2E6617-9F56-48D7-92F8-E6A18BDF9F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wipe dir="r"/>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diaz@glenncoe.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7"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slide" Target="slide3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hyperlink" Target="http://www2.cde.ca.gov/coep/imagemap.asp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www.innosightinstitute.org/innosight/wp-content/uploads/2012/05/Classifying-K-12-blended-learning2.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tinyurl.com/cfjr9n8" TargetMode="External"/><Relationship Id="rId3" Type="http://schemas.openxmlformats.org/officeDocument/2006/relationships/image" Target="../media/image28.png"/><Relationship Id="rId7" Type="http://schemas.openxmlformats.org/officeDocument/2006/relationships/hyperlink" Target="http://tinyurl.com/3g6cfv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8.wmf"/><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wm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0.wmf"/><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2.wmf"/><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8" Type="http://schemas.openxmlformats.org/officeDocument/2006/relationships/hyperlink" Target="http://www.corestandards.org/" TargetMode="External"/><Relationship Id="rId3" Type="http://schemas.openxmlformats.org/officeDocument/2006/relationships/image" Target="../media/image37.png"/><Relationship Id="rId7" Type="http://schemas.openxmlformats.org/officeDocument/2006/relationships/hyperlink" Target="http://www.ucop.edu/a-gGuide/ag/a-g/"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www.clrn.org/" TargetMode="External"/><Relationship Id="rId5" Type="http://schemas.openxmlformats.org/officeDocument/2006/relationships/hyperlink" Target="http://www.inacol.org/research/nationalstandards/index.php" TargetMode="External"/><Relationship Id="rId4" Type="http://schemas.openxmlformats.org/officeDocument/2006/relationships/image" Target="../media/image36.png"/><Relationship Id="rId9" Type="http://schemas.openxmlformats.org/officeDocument/2006/relationships/hyperlink" Target="http://www.onlineprogramhowto.or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38.wmf"/><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45.wmf"/><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7.wmf"/><Relationship Id="rId5" Type="http://schemas.openxmlformats.org/officeDocument/2006/relationships/image" Target="../media/image46.wmf"/><Relationship Id="rId4" Type="http://schemas.openxmlformats.org/officeDocument/2006/relationships/image" Target="../media/image44.png"/></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50.wmf"/><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8" Type="http://schemas.openxmlformats.org/officeDocument/2006/relationships/hyperlink" Target="https://cueweb.cue.org/cueweb/PDW/PDWWebStore.aspx?pagecode=leadingedge" TargetMode="External"/><Relationship Id="rId3" Type="http://schemas.openxmlformats.org/officeDocument/2006/relationships/image" Target="../media/image37.png"/><Relationship Id="rId7" Type="http://schemas.openxmlformats.org/officeDocument/2006/relationships/hyperlink" Target="http://www.inacol.org/research/docs/NACOL_OnlineTeacherSupportPrograms08-lr.pdf"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www.inacol.org/research/docs/NACOL_PDforVSandOlnLrng.pdf" TargetMode="External"/><Relationship Id="rId5" Type="http://schemas.openxmlformats.org/officeDocument/2006/relationships/hyperlink" Target="http://www.inacol.org/research/nationalstandards/index.php" TargetMode="External"/><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8.wmf"/><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5.wmf"/><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6.wmf"/><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7.wmf"/><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8.wmf"/><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8" Type="http://schemas.openxmlformats.org/officeDocument/2006/relationships/hyperlink" Target="http://www.inacol.org/research/bookstore/detail.php?id=22" TargetMode="External"/><Relationship Id="rId3" Type="http://schemas.openxmlformats.org/officeDocument/2006/relationships/image" Target="../media/image37.png"/><Relationship Id="rId7" Type="http://schemas.openxmlformats.org/officeDocument/2006/relationships/hyperlink" Target="http://www.inacol.org/research/promisingpractices/iNACOL_PP_MgmntOp_042309.pdf"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www.adlnet.gov/wp-content/uploads/2011/07/Choosing-LMS-v.2.4_201104132.pdf" TargetMode="External"/><Relationship Id="rId5" Type="http://schemas.openxmlformats.org/officeDocument/2006/relationships/hyperlink" Target="http://www.cosn.org/" TargetMode="External"/><Relationship Id="rId4" Type="http://schemas.openxmlformats.org/officeDocument/2006/relationships/image" Target="../media/image52.png"/><Relationship Id="rId9" Type="http://schemas.openxmlformats.org/officeDocument/2006/relationships/hyperlink" Target="http://www.idealware.org/articles/open-source-vs-vendor-provided-software"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62.wmf"/><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39.wmf"/><Relationship Id="rId5" Type="http://schemas.openxmlformats.org/officeDocument/2006/relationships/image" Target="../media/image61.wmf"/><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63.wmf"/><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2.wmf"/><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0.png"/></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0.png"/></Relationships>
</file>

<file path=ppt/slides/_rels/slide62.xml.rels><?xml version="1.0" encoding="UTF-8" standalone="yes"?>
<Relationships xmlns="http://schemas.openxmlformats.org/package/2006/relationships"><Relationship Id="rId8" Type="http://schemas.openxmlformats.org/officeDocument/2006/relationships/hyperlink" Target="http://www.kpk12.com/cms/wp-content/uploads/KeepingPace_2008.pdf" TargetMode="External"/><Relationship Id="rId3" Type="http://schemas.openxmlformats.org/officeDocument/2006/relationships/image" Target="../media/image37.png"/><Relationship Id="rId7" Type="http://schemas.openxmlformats.org/officeDocument/2006/relationships/hyperlink" Target="http://www.strategyskills.com/Articles/Documents/Discovering_Purpose-STI.pdf"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hyperlink" Target="http://www.mde.k12.ms.us/dropout_prevention/Guidelines%20for%20Development%20of%20Local%20District%20Needs%20Assessment%20-%20050107%20-%20Final.pdf" TargetMode="External"/><Relationship Id="rId5" Type="http://schemas.openxmlformats.org/officeDocument/2006/relationships/hyperlink" Target="http://www.inacol.org/research/nationalstandards/index.php" TargetMode="Externa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7467600" cy="1828800"/>
          </a:xfrm>
        </p:spPr>
        <p:txBody>
          <a:bodyPr>
            <a:noAutofit/>
          </a:bodyPr>
          <a:lstStyle/>
          <a:p>
            <a:pPr algn="ctr">
              <a:lnSpc>
                <a:spcPct val="130000"/>
              </a:lnSpc>
              <a:spcBef>
                <a:spcPts val="1200"/>
              </a:spcBef>
              <a:spcAft>
                <a:spcPts val="600"/>
              </a:spcAft>
            </a:pPr>
            <a:r>
              <a:rPr lang="en-US" sz="4400" dirty="0" smtClean="0">
                <a:latin typeface="Arial" pitchFamily="34" charset="0"/>
                <a:cs typeface="Arial" pitchFamily="34" charset="0"/>
              </a:rPr>
              <a:t>A Framework for</a:t>
            </a:r>
            <a:br>
              <a:rPr lang="en-US" sz="4400" dirty="0" smtClean="0">
                <a:latin typeface="Arial" pitchFamily="34" charset="0"/>
                <a:cs typeface="Arial" pitchFamily="34" charset="0"/>
              </a:rPr>
            </a:br>
            <a:r>
              <a:rPr lang="en-US" sz="4400" dirty="0" smtClean="0">
                <a:latin typeface="Arial" pitchFamily="34" charset="0"/>
                <a:cs typeface="Arial" pitchFamily="34" charset="0"/>
              </a:rPr>
              <a:t>California eLearning</a:t>
            </a:r>
            <a:endParaRPr lang="en-US" sz="4400" dirty="0">
              <a:latin typeface="Arial" pitchFamily="34" charset="0"/>
              <a:cs typeface="Arial" pitchFamily="34" charset="0"/>
            </a:endParaRPr>
          </a:p>
        </p:txBody>
      </p:sp>
      <p:sp>
        <p:nvSpPr>
          <p:cNvPr id="3" name="Subtitle 2"/>
          <p:cNvSpPr>
            <a:spLocks noGrp="1"/>
          </p:cNvSpPr>
          <p:nvPr>
            <p:ph type="subTitle" idx="1"/>
          </p:nvPr>
        </p:nvSpPr>
        <p:spPr>
          <a:xfrm>
            <a:off x="762000" y="5791200"/>
            <a:ext cx="7848600" cy="914400"/>
          </a:xfrm>
        </p:spPr>
        <p:txBody>
          <a:bodyPr>
            <a:normAutofit/>
          </a:bodyPr>
          <a:lstStyle/>
          <a:p>
            <a:pPr algn="l"/>
            <a:r>
              <a:rPr lang="en-US" sz="2000" b="1" dirty="0" smtClean="0">
                <a:solidFill>
                  <a:schemeClr val="bg2"/>
                </a:solidFill>
                <a:latin typeface="Calibri" pitchFamily="34" charset="0"/>
                <a:cs typeface="Arial" pitchFamily="34" charset="0"/>
              </a:rPr>
              <a:t>Tehama Department of Education</a:t>
            </a:r>
          </a:p>
          <a:p>
            <a:pPr algn="l"/>
            <a:r>
              <a:rPr lang="en-US" sz="2000" b="1" smtClean="0">
                <a:solidFill>
                  <a:schemeClr val="bg2"/>
                </a:solidFill>
                <a:latin typeface="Calibri" pitchFamily="34" charset="0"/>
                <a:cs typeface="Arial" pitchFamily="34" charset="0"/>
              </a:rPr>
              <a:t>January 29, 2013</a:t>
            </a:r>
            <a:endParaRPr lang="en-US" sz="2000" b="1" dirty="0">
              <a:solidFill>
                <a:schemeClr val="bg2"/>
              </a:solidFill>
              <a:latin typeface="Calibri" pitchFamily="34" charset="0"/>
              <a:cs typeface="Arial" pitchFamily="34" charset="0"/>
            </a:endParaRPr>
          </a:p>
        </p:txBody>
      </p:sp>
      <p:sp>
        <p:nvSpPr>
          <p:cNvPr id="4" name="TextBox 3"/>
          <p:cNvSpPr txBox="1"/>
          <p:nvPr/>
        </p:nvSpPr>
        <p:spPr>
          <a:xfrm>
            <a:off x="457200" y="3200400"/>
            <a:ext cx="5788063" cy="1631216"/>
          </a:xfrm>
          <a:prstGeom prst="rect">
            <a:avLst/>
          </a:prstGeom>
          <a:noFill/>
        </p:spPr>
        <p:txBody>
          <a:bodyPr wrap="square" rtlCol="0">
            <a:spAutoFit/>
          </a:bodyPr>
          <a:lstStyle/>
          <a:p>
            <a:endParaRPr lang="en-US" sz="2000" dirty="0" smtClean="0">
              <a:latin typeface="Calibri" pitchFamily="34" charset="0"/>
              <a:cs typeface="Calibri" pitchFamily="34" charset="0"/>
            </a:endParaRPr>
          </a:p>
          <a:p>
            <a:r>
              <a:rPr lang="en-US" sz="2000" dirty="0" smtClean="0">
                <a:solidFill>
                  <a:schemeClr val="tx2"/>
                </a:solidFill>
                <a:latin typeface="Calibri" pitchFamily="34" charset="0"/>
                <a:cs typeface="Calibri" pitchFamily="34" charset="0"/>
              </a:rPr>
              <a:t>Shirley Diaz</a:t>
            </a:r>
          </a:p>
          <a:p>
            <a:r>
              <a:rPr lang="en-US" sz="2000" dirty="0" smtClean="0">
                <a:latin typeface="Calibri" pitchFamily="34" charset="0"/>
                <a:cs typeface="Calibri" pitchFamily="34" charset="0"/>
              </a:rPr>
              <a:t>Glenn County Office of Education</a:t>
            </a:r>
          </a:p>
          <a:p>
            <a:r>
              <a:rPr lang="en-US" sz="2000" dirty="0" smtClean="0">
                <a:latin typeface="Calibri" pitchFamily="34" charset="0"/>
                <a:cs typeface="Calibri" pitchFamily="34" charset="0"/>
                <a:hlinkClick r:id="rId3"/>
              </a:rPr>
              <a:t>sdiaz@glenncoe.org</a:t>
            </a:r>
            <a:endParaRPr lang="en-US" sz="2000" dirty="0" smtClean="0">
              <a:latin typeface="Calibri" pitchFamily="34" charset="0"/>
              <a:cs typeface="Calibri" pitchFamily="34" charset="0"/>
            </a:endParaRPr>
          </a:p>
          <a:p>
            <a:r>
              <a:rPr lang="en-US" sz="2000" dirty="0" smtClean="0">
                <a:latin typeface="Calibri" pitchFamily="34" charset="0"/>
                <a:cs typeface="Calibri" pitchFamily="34" charset="0"/>
              </a:rPr>
              <a:t>530.865.1267 x2100</a:t>
            </a:r>
            <a:endParaRPr lang="en-US" sz="2000" dirty="0">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481328"/>
            <a:ext cx="3429000" cy="4525963"/>
          </a:xfrm>
        </p:spPr>
        <p:txBody>
          <a:bodyPr>
            <a:normAutofit/>
          </a:bodyPr>
          <a:lstStyle/>
          <a:p>
            <a:r>
              <a:rPr lang="en-US" sz="2800" dirty="0" smtClean="0">
                <a:latin typeface="Calibri" pitchFamily="34" charset="0"/>
              </a:rPr>
              <a:t>As of April, 2012 a total of 67 million </a:t>
            </a:r>
            <a:r>
              <a:rPr lang="en-US" sz="2800" dirty="0" err="1" smtClean="0">
                <a:latin typeface="Calibri" pitchFamily="34" charset="0"/>
              </a:rPr>
              <a:t>iPads</a:t>
            </a:r>
            <a:r>
              <a:rPr lang="en-US" sz="2800" dirty="0" smtClean="0">
                <a:latin typeface="Calibri" pitchFamily="34" charset="0"/>
              </a:rPr>
              <a:t> have been sold by Apple</a:t>
            </a:r>
          </a:p>
          <a:p>
            <a:pPr>
              <a:buNone/>
            </a:pPr>
            <a:endParaRPr lang="en-US" sz="2800" dirty="0" smtClean="0">
              <a:latin typeface="Calibri" pitchFamily="34" charset="0"/>
            </a:endParaRPr>
          </a:p>
          <a:p>
            <a:pPr>
              <a:spcBef>
                <a:spcPts val="1800"/>
              </a:spcBef>
            </a:pPr>
            <a:r>
              <a:rPr lang="en-US" sz="2800" dirty="0" smtClean="0">
                <a:latin typeface="Calibri" pitchFamily="34" charset="0"/>
              </a:rPr>
              <a:t>New generation of Google tablets was released mid-July</a:t>
            </a:r>
          </a:p>
        </p:txBody>
      </p:sp>
      <p:sp>
        <p:nvSpPr>
          <p:cNvPr id="5" name="Title 2"/>
          <p:cNvSpPr>
            <a:spLocks noGrp="1"/>
          </p:cNvSpPr>
          <p:nvPr>
            <p:ph type="title"/>
          </p:nvPr>
        </p:nvSpPr>
        <p:spPr>
          <a:xfrm>
            <a:off x="457200" y="274638"/>
            <a:ext cx="8229600" cy="1143000"/>
          </a:xfrm>
        </p:spPr>
        <p:txBody>
          <a:bodyPr>
            <a:normAutofit/>
          </a:bodyPr>
          <a:lstStyle/>
          <a:p>
            <a:r>
              <a:rPr lang="en-US" sz="3600" dirty="0" smtClean="0">
                <a:latin typeface="Arial" pitchFamily="34" charset="0"/>
                <a:cs typeface="Arial" pitchFamily="34" charset="0"/>
              </a:rPr>
              <a:t>Mobile Devices</a:t>
            </a:r>
            <a:endParaRPr lang="en-US" sz="3600" dirty="0">
              <a:latin typeface="Arial" pitchFamily="34" charset="0"/>
              <a:cs typeface="Arial" pitchFamily="34" charset="0"/>
            </a:endParaRPr>
          </a:p>
        </p:txBody>
      </p:sp>
      <p:pic>
        <p:nvPicPr>
          <p:cNvPr id="7" name="Picture 6"/>
          <p:cNvPicPr>
            <a:picLocks noChangeAspect="1"/>
          </p:cNvPicPr>
          <p:nvPr/>
        </p:nvPicPr>
        <p:blipFill>
          <a:blip r:embed="rId3" cstate="print"/>
          <a:stretch>
            <a:fillRect/>
          </a:stretch>
        </p:blipFill>
        <p:spPr>
          <a:xfrm>
            <a:off x="4114800" y="1219200"/>
            <a:ext cx="4511040" cy="2819400"/>
          </a:xfrm>
          <a:prstGeom prst="rect">
            <a:avLst/>
          </a:prstGeom>
        </p:spPr>
      </p:pic>
      <p:pic>
        <p:nvPicPr>
          <p:cNvPr id="126978" name="Picture 2" descr="http://www.notebookcheck.net/uploads/tx_jppageteaser/Google-Nexus-Tablet-with-Android-4.1_02.jpg"/>
          <p:cNvPicPr>
            <a:picLocks noChangeAspect="1" noChangeArrowheads="1"/>
          </p:cNvPicPr>
          <p:nvPr/>
        </p:nvPicPr>
        <p:blipFill>
          <a:blip r:embed="rId4" cstate="print"/>
          <a:srcRect/>
          <a:stretch>
            <a:fillRect/>
          </a:stretch>
        </p:blipFill>
        <p:spPr bwMode="auto">
          <a:xfrm>
            <a:off x="4495800" y="3962400"/>
            <a:ext cx="2286000" cy="2286001"/>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New Frontier Reality 4</a:t>
            </a:r>
            <a:endParaRPr lang="en-US" sz="3600" dirty="0">
              <a:latin typeface="Arial" pitchFamily="34" charset="0"/>
              <a:cs typeface="Arial" pitchFamily="34" charset="0"/>
            </a:endParaRPr>
          </a:p>
        </p:txBody>
      </p:sp>
      <p:sp>
        <p:nvSpPr>
          <p:cNvPr id="2" name="Rectangle 1"/>
          <p:cNvSpPr/>
          <p:nvPr/>
        </p:nvSpPr>
        <p:spPr>
          <a:xfrm>
            <a:off x="533400" y="1676400"/>
            <a:ext cx="4572000" cy="2062103"/>
          </a:xfrm>
          <a:prstGeom prst="rect">
            <a:avLst/>
          </a:prstGeom>
        </p:spPr>
        <p:txBody>
          <a:bodyPr>
            <a:spAutoFit/>
          </a:bodyPr>
          <a:lstStyle/>
          <a:p>
            <a:pPr indent="4763">
              <a:buNone/>
            </a:pPr>
            <a:r>
              <a:rPr lang="en-US" sz="3200" dirty="0">
                <a:latin typeface="Calibri" pitchFamily="34" charset="0"/>
                <a:cs typeface="Arial" pitchFamily="34" charset="0"/>
              </a:rPr>
              <a:t>Everyone can now be a publisher, movie maker, artist, song creator, or </a:t>
            </a:r>
            <a:r>
              <a:rPr lang="en-US" sz="3200" dirty="0" smtClean="0">
                <a:latin typeface="Calibri" pitchFamily="34" charset="0"/>
                <a:cs typeface="Arial" pitchFamily="34" charset="0"/>
              </a:rPr>
              <a:t>storyteller</a:t>
            </a:r>
            <a:endParaRPr lang="en-US" sz="3200" dirty="0">
              <a:latin typeface="Calibri" pitchFamily="34" charset="0"/>
              <a:cs typeface="Arial" pitchFamily="34" charset="0"/>
            </a:endParaRPr>
          </a:p>
        </p:txBody>
      </p:sp>
      <p:pic>
        <p:nvPicPr>
          <p:cNvPr id="5" name="Picture 4"/>
          <p:cNvPicPr>
            <a:picLocks noChangeAspect="1"/>
          </p:cNvPicPr>
          <p:nvPr/>
        </p:nvPicPr>
        <p:blipFill>
          <a:blip r:embed="rId3" cstate="print"/>
          <a:stretch>
            <a:fillRect/>
          </a:stretch>
        </p:blipFill>
        <p:spPr>
          <a:xfrm>
            <a:off x="4800600" y="2438400"/>
            <a:ext cx="3241580" cy="3898900"/>
          </a:xfrm>
          <a:prstGeom prst="rect">
            <a:avLst/>
          </a:prstGeom>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352800" cy="4525963"/>
          </a:xfrm>
        </p:spPr>
        <p:txBody>
          <a:bodyPr>
            <a:normAutofit/>
          </a:bodyPr>
          <a:lstStyle/>
          <a:p>
            <a:pPr>
              <a:spcAft>
                <a:spcPts val="1200"/>
              </a:spcAft>
            </a:pPr>
            <a:r>
              <a:rPr lang="en-US" sz="2800" dirty="0" smtClean="0">
                <a:latin typeface="Calibri" pitchFamily="34" charset="0"/>
              </a:rPr>
              <a:t>75% of teens have a </a:t>
            </a:r>
            <a:r>
              <a:rPr lang="en-US" sz="2800" dirty="0" err="1" smtClean="0">
                <a:latin typeface="Calibri" pitchFamily="34" charset="0"/>
              </a:rPr>
              <a:t>Facebook</a:t>
            </a:r>
            <a:r>
              <a:rPr lang="en-US" sz="2800" dirty="0" smtClean="0">
                <a:latin typeface="Calibri" pitchFamily="34" charset="0"/>
              </a:rPr>
              <a:t> page</a:t>
            </a:r>
          </a:p>
          <a:p>
            <a:r>
              <a:rPr lang="en-US" sz="2800" dirty="0" smtClean="0">
                <a:latin typeface="Calibri" pitchFamily="34" charset="0"/>
              </a:rPr>
              <a:t>27% of American teens use </a:t>
            </a:r>
            <a:r>
              <a:rPr lang="en-US" sz="2800" dirty="0" err="1" smtClean="0">
                <a:latin typeface="Calibri" pitchFamily="34" charset="0"/>
              </a:rPr>
              <a:t>Facebook</a:t>
            </a:r>
            <a:r>
              <a:rPr lang="en-US" sz="2800" dirty="0" smtClean="0">
                <a:latin typeface="Calibri" pitchFamily="34" charset="0"/>
              </a:rPr>
              <a:t> continuously throughout the day</a:t>
            </a:r>
          </a:p>
          <a:p>
            <a:pPr>
              <a:buNone/>
            </a:pPr>
            <a:endParaRPr lang="en-US" sz="2800" dirty="0">
              <a:latin typeface="Calibri" pitchFamily="34" charset="0"/>
            </a:endParaRPr>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Social Networking</a:t>
            </a:r>
            <a:endParaRPr lang="en-US" sz="3600" dirty="0">
              <a:latin typeface="Arial" pitchFamily="34" charset="0"/>
              <a:cs typeface="Arial" pitchFamily="34" charset="0"/>
            </a:endParaRPr>
          </a:p>
        </p:txBody>
      </p:sp>
      <p:pic>
        <p:nvPicPr>
          <p:cNvPr id="5122" name="Picture 2"/>
          <p:cNvPicPr>
            <a:picLocks noChangeAspect="1" noChangeArrowheads="1"/>
          </p:cNvPicPr>
          <p:nvPr/>
        </p:nvPicPr>
        <p:blipFill>
          <a:blip r:embed="rId3" cstate="print"/>
          <a:srcRect/>
          <a:stretch>
            <a:fillRect/>
          </a:stretch>
        </p:blipFill>
        <p:spPr bwMode="auto">
          <a:xfrm>
            <a:off x="3962400" y="1524000"/>
            <a:ext cx="4572000" cy="342900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4572000" y="5486400"/>
            <a:ext cx="3974614" cy="338554"/>
          </a:xfrm>
          <a:prstGeom prst="rect">
            <a:avLst/>
          </a:prstGeom>
          <a:noFill/>
        </p:spPr>
        <p:txBody>
          <a:bodyPr wrap="none" rtlCol="0">
            <a:spAutoFit/>
          </a:bodyPr>
          <a:lstStyle/>
          <a:p>
            <a:r>
              <a:rPr lang="en-US" sz="1600" dirty="0" smtClean="0">
                <a:latin typeface="Calibri" pitchFamily="34" charset="0"/>
                <a:cs typeface="Calibri" pitchFamily="34" charset="0"/>
              </a:rPr>
              <a:t>Source: Source </a:t>
            </a:r>
            <a:r>
              <a:rPr lang="en-US" sz="1600" dirty="0" err="1" smtClean="0">
                <a:latin typeface="Calibri" pitchFamily="34" charset="0"/>
                <a:cs typeface="Calibri" pitchFamily="34" charset="0"/>
              </a:rPr>
              <a:t>Ipos</a:t>
            </a:r>
            <a:r>
              <a:rPr lang="en-US" sz="1600" dirty="0" smtClean="0">
                <a:latin typeface="Calibri" pitchFamily="34" charset="0"/>
                <a:cs typeface="Calibri" pitchFamily="34" charset="0"/>
              </a:rPr>
              <a:t> Public Affairs – Jan., 2011</a:t>
            </a:r>
            <a:endParaRPr lang="en-US" sz="1600" dirty="0">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657600" cy="4525963"/>
          </a:xfrm>
        </p:spPr>
        <p:txBody>
          <a:bodyPr>
            <a:normAutofit/>
          </a:bodyPr>
          <a:lstStyle/>
          <a:p>
            <a:pPr>
              <a:spcAft>
                <a:spcPts val="1200"/>
              </a:spcAft>
            </a:pPr>
            <a:r>
              <a:rPr lang="en-US" sz="2800" dirty="0" smtClean="0">
                <a:latin typeface="Calibri" pitchFamily="34" charset="0"/>
              </a:rPr>
              <a:t>500 million active users with over 340 million tweets and 1.6 billion search queries per day</a:t>
            </a:r>
          </a:p>
          <a:p>
            <a:r>
              <a:rPr lang="en-US" sz="2800" dirty="0" smtClean="0">
                <a:latin typeface="Calibri" pitchFamily="34" charset="0"/>
              </a:rPr>
              <a:t>16% of youth between 12 to 17 years use Twitter</a:t>
            </a:r>
            <a:endParaRPr lang="en-US" sz="2800" dirty="0">
              <a:latin typeface="Calibri" pitchFamily="34" charset="0"/>
            </a:endParaRPr>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Social Networking</a:t>
            </a:r>
            <a:endParaRPr lang="en-US" sz="3600" dirty="0">
              <a:latin typeface="Arial" pitchFamily="34" charset="0"/>
              <a:cs typeface="Arial" pitchFamily="34" charset="0"/>
            </a:endParaRPr>
          </a:p>
        </p:txBody>
      </p:sp>
      <p:pic>
        <p:nvPicPr>
          <p:cNvPr id="4098" name="Picture 2"/>
          <p:cNvPicPr>
            <a:picLocks noChangeAspect="1" noChangeArrowheads="1"/>
          </p:cNvPicPr>
          <p:nvPr/>
        </p:nvPicPr>
        <p:blipFill>
          <a:blip r:embed="rId3" cstate="print"/>
          <a:srcRect/>
          <a:stretch>
            <a:fillRect/>
          </a:stretch>
        </p:blipFill>
        <p:spPr bwMode="auto">
          <a:xfrm>
            <a:off x="4800600" y="2590800"/>
            <a:ext cx="3276600" cy="2184400"/>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4572000" y="1295400"/>
            <a:ext cx="3603357" cy="1328738"/>
          </a:xfrm>
          <a:prstGeom prst="rect">
            <a:avLst/>
          </a:prstGeom>
          <a:noFill/>
          <a:ln w="9525">
            <a:noFill/>
            <a:miter lim="800000"/>
            <a:headEnd/>
            <a:tailEnd/>
          </a:ln>
        </p:spPr>
      </p:pic>
      <p:sp>
        <p:nvSpPr>
          <p:cNvPr id="6" name="TextBox 5"/>
          <p:cNvSpPr txBox="1"/>
          <p:nvPr/>
        </p:nvSpPr>
        <p:spPr>
          <a:xfrm>
            <a:off x="3810000" y="5334000"/>
            <a:ext cx="4301627" cy="338554"/>
          </a:xfrm>
          <a:prstGeom prst="rect">
            <a:avLst/>
          </a:prstGeom>
          <a:noFill/>
        </p:spPr>
        <p:txBody>
          <a:bodyPr wrap="none" rtlCol="0">
            <a:spAutoFit/>
          </a:bodyPr>
          <a:lstStyle/>
          <a:p>
            <a:r>
              <a:rPr lang="en-US" sz="1600" dirty="0" smtClean="0">
                <a:latin typeface="Calibri" pitchFamily="34" charset="0"/>
                <a:cs typeface="Calibri" pitchFamily="34" charset="0"/>
              </a:rPr>
              <a:t>Source: Pew Internet &amp; American Life – July, 2011</a:t>
            </a:r>
            <a:endParaRPr lang="en-US" sz="1600" dirty="0">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533400"/>
            <a:ext cx="8229600" cy="884238"/>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Arial" pitchFamily="34" charset="0"/>
                <a:ea typeface="+mj-ea"/>
                <a:cs typeface="Arial" pitchFamily="34" charset="0"/>
              </a:rPr>
              <a:t>We’re Living</a:t>
            </a:r>
            <a:r>
              <a:rPr kumimoji="0" lang="en-US" sz="36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Arial" pitchFamily="34" charset="0"/>
                <a:ea typeface="+mj-ea"/>
                <a:cs typeface="Arial" pitchFamily="34" charset="0"/>
              </a:rPr>
              <a:t> in a Web 2.0 World</a:t>
            </a:r>
            <a:endParaRPr kumimoji="0" lang="en-US" sz="36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Arial" pitchFamily="34" charset="0"/>
              <a:ea typeface="+mj-ea"/>
              <a:cs typeface="Arial" pitchFamily="34" charset="0"/>
            </a:endParaRPr>
          </a:p>
        </p:txBody>
      </p:sp>
      <p:pic>
        <p:nvPicPr>
          <p:cNvPr id="3" name="Picture 6" descr="NewsWeekchart-CoSNppt"/>
          <p:cNvPicPr>
            <a:picLocks noChangeAspect="1" noChangeArrowheads="1"/>
          </p:cNvPicPr>
          <p:nvPr/>
        </p:nvPicPr>
        <p:blipFill>
          <a:blip r:embed="rId3" cstate="print"/>
          <a:srcRect/>
          <a:stretch>
            <a:fillRect/>
          </a:stretch>
        </p:blipFill>
        <p:spPr bwMode="auto">
          <a:xfrm>
            <a:off x="133350" y="1447800"/>
            <a:ext cx="8877300" cy="4113213"/>
          </a:xfrm>
          <a:prstGeom prst="rect">
            <a:avLst/>
          </a:prstGeom>
          <a:noFill/>
          <a:ln w="9525">
            <a:noFill/>
            <a:miter lim="800000"/>
            <a:headEnd/>
            <a:tailEnd/>
          </a:ln>
        </p:spPr>
      </p:pic>
      <p:sp>
        <p:nvSpPr>
          <p:cNvPr id="4" name="TextBox 3"/>
          <p:cNvSpPr txBox="1"/>
          <p:nvPr/>
        </p:nvSpPr>
        <p:spPr>
          <a:xfrm>
            <a:off x="6172200" y="5867400"/>
            <a:ext cx="2766270" cy="338554"/>
          </a:xfrm>
          <a:prstGeom prst="rect">
            <a:avLst/>
          </a:prstGeom>
          <a:noFill/>
        </p:spPr>
        <p:txBody>
          <a:bodyPr wrap="none" rtlCol="0">
            <a:spAutoFit/>
          </a:bodyPr>
          <a:lstStyle/>
          <a:p>
            <a:r>
              <a:rPr lang="en-US" sz="1600" dirty="0" smtClean="0">
                <a:latin typeface="Calibri" pitchFamily="34" charset="0"/>
                <a:cs typeface="Calibri" pitchFamily="34" charset="0"/>
              </a:rPr>
              <a:t>Source: Newsweek – July, 2010</a:t>
            </a:r>
            <a:endParaRPr lang="en-US" sz="1600" dirty="0">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962400" cy="4525963"/>
          </a:xfrm>
        </p:spPr>
        <p:txBody>
          <a:bodyPr>
            <a:normAutofit/>
          </a:bodyPr>
          <a:lstStyle/>
          <a:p>
            <a:r>
              <a:rPr lang="en-US" sz="2800" dirty="0" smtClean="0">
                <a:latin typeface="Calibri" pitchFamily="34" charset="0"/>
              </a:rPr>
              <a:t>The clueless, teacher-dependent pupil</a:t>
            </a:r>
            <a:endParaRPr lang="en-US" sz="2800" dirty="0">
              <a:latin typeface="Calibri" pitchFamily="34" charset="0"/>
            </a:endParaRPr>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The Industrial Age Education Model</a:t>
            </a:r>
            <a:endParaRPr lang="en-US" sz="3600" dirty="0">
              <a:latin typeface="Arial" pitchFamily="34" charset="0"/>
              <a:cs typeface="Arial" pitchFamily="34" charset="0"/>
            </a:endParaRPr>
          </a:p>
        </p:txBody>
      </p:sp>
      <p:pic>
        <p:nvPicPr>
          <p:cNvPr id="4" name="Picture 7"/>
          <p:cNvPicPr>
            <a:picLocks noChangeAspect="1" noChangeArrowheads="1"/>
          </p:cNvPicPr>
          <p:nvPr/>
        </p:nvPicPr>
        <p:blipFill>
          <a:blip r:embed="rId3" cstate="print"/>
          <a:srcRect/>
          <a:stretch>
            <a:fillRect/>
          </a:stretch>
        </p:blipFill>
        <p:spPr bwMode="auto">
          <a:xfrm>
            <a:off x="4953000" y="1676400"/>
            <a:ext cx="2533650" cy="3724275"/>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2971800" cy="4525963"/>
          </a:xfrm>
        </p:spPr>
        <p:txBody>
          <a:bodyPr>
            <a:normAutofit/>
          </a:bodyPr>
          <a:lstStyle/>
          <a:p>
            <a:r>
              <a:rPr lang="en-US" sz="2800" dirty="0" smtClean="0">
                <a:latin typeface="Calibri" pitchFamily="34" charset="0"/>
              </a:rPr>
              <a:t>The net-savvy, well-connected, teacher-independent end-user</a:t>
            </a:r>
            <a:endParaRPr lang="en-US" sz="2800" dirty="0">
              <a:latin typeface="Calibri" pitchFamily="34" charset="0"/>
            </a:endParaRPr>
          </a:p>
        </p:txBody>
      </p:sp>
      <p:sp>
        <p:nvSpPr>
          <p:cNvPr id="3" name="Title 2"/>
          <p:cNvSpPr>
            <a:spLocks noGrp="1"/>
          </p:cNvSpPr>
          <p:nvPr>
            <p:ph type="title"/>
          </p:nvPr>
        </p:nvSpPr>
        <p:spPr>
          <a:xfrm>
            <a:off x="457200" y="274638"/>
            <a:ext cx="8458200" cy="1143000"/>
          </a:xfrm>
        </p:spPr>
        <p:txBody>
          <a:bodyPr>
            <a:noAutofit/>
          </a:bodyPr>
          <a:lstStyle/>
          <a:p>
            <a:r>
              <a:rPr lang="en-US" sz="3600" dirty="0" smtClean="0">
                <a:latin typeface="Arial" pitchFamily="34" charset="0"/>
                <a:cs typeface="Arial" pitchFamily="34" charset="0"/>
              </a:rPr>
              <a:t>The Information Age Education Model</a:t>
            </a:r>
            <a:endParaRPr lang="en-US" sz="3600" dirty="0">
              <a:latin typeface="Arial" pitchFamily="34" charset="0"/>
              <a:cs typeface="Arial" pitchFamily="34" charset="0"/>
            </a:endParaRPr>
          </a:p>
        </p:txBody>
      </p:sp>
      <p:pic>
        <p:nvPicPr>
          <p:cNvPr id="130050" name="Picture 2" descr="http://cdn.sheknows.com/articles/2012/04/teen-using-tablet.jpg"/>
          <p:cNvPicPr>
            <a:picLocks noChangeAspect="1" noChangeArrowheads="1"/>
          </p:cNvPicPr>
          <p:nvPr/>
        </p:nvPicPr>
        <p:blipFill>
          <a:blip r:embed="rId3" cstate="print"/>
          <a:srcRect/>
          <a:stretch>
            <a:fillRect/>
          </a:stretch>
        </p:blipFill>
        <p:spPr bwMode="auto">
          <a:xfrm>
            <a:off x="3429000" y="1676400"/>
            <a:ext cx="5041803" cy="3352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772400" cy="1371600"/>
          </a:xfrm>
        </p:spPr>
        <p:txBody>
          <a:bodyPr>
            <a:normAutofit/>
          </a:bodyPr>
          <a:lstStyle/>
          <a:p>
            <a:pPr algn="l"/>
            <a:r>
              <a:rPr lang="en-US" sz="4000" b="1" dirty="0" smtClean="0">
                <a:latin typeface="Arial" pitchFamily="34" charset="0"/>
                <a:cs typeface="Arial" pitchFamily="34" charset="0"/>
              </a:rPr>
              <a:t>California eLearning</a:t>
            </a:r>
            <a:r>
              <a:rPr lang="en-US" sz="4000" b="1" baseline="0" dirty="0" smtClean="0">
                <a:latin typeface="Arial" pitchFamily="34" charset="0"/>
                <a:cs typeface="Arial" pitchFamily="34" charset="0"/>
              </a:rPr>
              <a:t> Framework</a:t>
            </a:r>
            <a:endParaRPr lang="en-US" sz="4000" b="1" dirty="0">
              <a:latin typeface="Arial" pitchFamily="34" charset="0"/>
              <a:cs typeface="Arial" pitchFamily="34" charset="0"/>
            </a:endParaRPr>
          </a:p>
        </p:txBody>
      </p:sp>
      <p:pic>
        <p:nvPicPr>
          <p:cNvPr id="124929" name="Picture 1"/>
          <p:cNvPicPr>
            <a:picLocks noChangeAspect="1" noChangeArrowheads="1"/>
          </p:cNvPicPr>
          <p:nvPr/>
        </p:nvPicPr>
        <p:blipFill>
          <a:blip r:embed="rId3" cstate="print"/>
          <a:srcRect/>
          <a:stretch>
            <a:fillRect/>
          </a:stretch>
        </p:blipFill>
        <p:spPr bwMode="auto">
          <a:xfrm rot="310834">
            <a:off x="5449256" y="1457357"/>
            <a:ext cx="2019109" cy="264423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85800" y="1219200"/>
            <a:ext cx="7620000" cy="341632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3600" b="1" dirty="0" smtClean="0">
                <a:solidFill>
                  <a:schemeClr val="tx2"/>
                </a:solidFill>
                <a:latin typeface="Arial" pitchFamily="34" charset="0"/>
                <a:cs typeface="Arial" pitchFamily="34" charset="0"/>
              </a:rPr>
              <a:t>Defining online and blended learning:</a:t>
            </a:r>
          </a:p>
          <a:p>
            <a:pPr algn="ctr">
              <a:spcBef>
                <a:spcPct val="50000"/>
              </a:spcBef>
            </a:pPr>
            <a:r>
              <a:rPr lang="en-US" sz="3600" b="1" dirty="0" smtClean="0">
                <a:solidFill>
                  <a:schemeClr val="tx2"/>
                </a:solidFill>
                <a:latin typeface="Arial" pitchFamily="34" charset="0"/>
                <a:cs typeface="Arial" pitchFamily="34" charset="0"/>
              </a:rPr>
              <a:t>Online learning means many things to many people</a:t>
            </a:r>
          </a:p>
          <a:p>
            <a:pPr algn="ctr">
              <a:spcBef>
                <a:spcPct val="50000"/>
              </a:spcBef>
            </a:pPr>
            <a:endParaRPr lang="en-US" sz="3600" b="1" dirty="0">
              <a:solidFill>
                <a:schemeClr val="tx2"/>
              </a:solidFill>
            </a:endParaRP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0" y="1580872"/>
            <a:ext cx="9144000" cy="3544507"/>
          </a:xfrm>
          <a:prstGeom prst="rect">
            <a:avLst/>
          </a:prstGeom>
        </p:spPr>
      </p:pic>
      <p:sp>
        <p:nvSpPr>
          <p:cNvPr id="4" name="Rectangle 3"/>
          <p:cNvSpPr/>
          <p:nvPr/>
        </p:nvSpPr>
        <p:spPr>
          <a:xfrm>
            <a:off x="0" y="440570"/>
            <a:ext cx="8763000" cy="584775"/>
          </a:xfrm>
          <a:prstGeom prst="rect">
            <a:avLst/>
          </a:prstGeom>
        </p:spPr>
        <p:txBody>
          <a:bodyPr wrap="square">
            <a:spAutoFit/>
          </a:bodyPr>
          <a:lstStyle/>
          <a:p>
            <a:pPr algn="ctr"/>
            <a:r>
              <a:rPr lang="en-US" sz="3200" b="1" dirty="0" smtClean="0">
                <a:solidFill>
                  <a:schemeClr val="tx2"/>
                </a:solidFill>
                <a:latin typeface="Arial" pitchFamily="34" charset="0"/>
                <a:cs typeface="Arial" pitchFamily="34" charset="0"/>
              </a:rPr>
              <a:t>Defining dimensions of online programs</a:t>
            </a:r>
            <a:endParaRPr lang="en-US" sz="3200" dirty="0">
              <a:solidFill>
                <a:schemeClr val="tx2"/>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Aft>
                <a:spcPts val="1200"/>
              </a:spcAft>
            </a:pPr>
            <a:r>
              <a:rPr lang="en-US" sz="3200" dirty="0" smtClean="0">
                <a:latin typeface="Calibri" pitchFamily="34" charset="0"/>
                <a:cs typeface="Calibri" pitchFamily="34" charset="0"/>
              </a:rPr>
              <a:t>Technology environmental scan</a:t>
            </a:r>
          </a:p>
          <a:p>
            <a:r>
              <a:rPr lang="en-US" sz="3200" dirty="0" smtClean="0">
                <a:latin typeface="Calibri" pitchFamily="34" charset="0"/>
                <a:cs typeface="Calibri" pitchFamily="34" charset="0"/>
              </a:rPr>
              <a:t>California eLearning Framework</a:t>
            </a:r>
          </a:p>
          <a:p>
            <a:pPr lvl="1"/>
            <a:r>
              <a:rPr lang="en-US" sz="2800" dirty="0" smtClean="0">
                <a:latin typeface="Calibri" pitchFamily="34" charset="0"/>
                <a:cs typeface="Calibri" pitchFamily="34" charset="0"/>
              </a:rPr>
              <a:t>Content</a:t>
            </a:r>
          </a:p>
          <a:p>
            <a:pPr lvl="1"/>
            <a:r>
              <a:rPr lang="en-US" sz="2800" dirty="0" smtClean="0">
                <a:latin typeface="Calibri" pitchFamily="34" charset="0"/>
                <a:cs typeface="Calibri" pitchFamily="34" charset="0"/>
              </a:rPr>
              <a:t>Teaching</a:t>
            </a:r>
          </a:p>
          <a:p>
            <a:pPr lvl="1"/>
            <a:r>
              <a:rPr lang="en-US" sz="2800" dirty="0" smtClean="0">
                <a:latin typeface="Calibri" pitchFamily="34" charset="0"/>
                <a:cs typeface="Calibri" pitchFamily="34" charset="0"/>
              </a:rPr>
              <a:t>Technology</a:t>
            </a:r>
          </a:p>
          <a:p>
            <a:pPr lvl="1">
              <a:spcAft>
                <a:spcPts val="1200"/>
              </a:spcAft>
            </a:pPr>
            <a:r>
              <a:rPr lang="en-US" sz="2800" dirty="0" smtClean="0">
                <a:latin typeface="Calibri" pitchFamily="34" charset="0"/>
                <a:cs typeface="Calibri" pitchFamily="34" charset="0"/>
              </a:rPr>
              <a:t>Operations</a:t>
            </a:r>
          </a:p>
          <a:p>
            <a:r>
              <a:rPr lang="en-US" sz="3200" dirty="0" smtClean="0">
                <a:latin typeface="Calibri" pitchFamily="34" charset="0"/>
                <a:cs typeface="Calibri" pitchFamily="34" charset="0"/>
              </a:rPr>
              <a:t>Implementation Willows High</a:t>
            </a:r>
          </a:p>
          <a:p>
            <a:r>
              <a:rPr lang="en-US" sz="3200" dirty="0" smtClean="0">
                <a:latin typeface="Calibri" pitchFamily="34" charset="0"/>
                <a:cs typeface="Calibri" pitchFamily="34" charset="0"/>
              </a:rPr>
              <a:t>Resources</a:t>
            </a:r>
          </a:p>
          <a:p>
            <a:pPr lvl="1"/>
            <a:endParaRPr lang="en-US" dirty="0"/>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Overview </a:t>
            </a:r>
            <a:endParaRPr lang="en-US" sz="3600" dirty="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stretch>
            <a:fillRect/>
          </a:stretch>
        </p:blipFill>
        <p:spPr>
          <a:xfrm>
            <a:off x="228600" y="2060315"/>
            <a:ext cx="8610600" cy="2747087"/>
          </a:xfrm>
          <a:prstGeom prst="rect">
            <a:avLst/>
          </a:prstGeom>
        </p:spPr>
      </p:pic>
      <p:sp>
        <p:nvSpPr>
          <p:cNvPr id="6" name="Rectangle 5"/>
          <p:cNvSpPr/>
          <p:nvPr/>
        </p:nvSpPr>
        <p:spPr>
          <a:xfrm>
            <a:off x="0" y="440570"/>
            <a:ext cx="8763000" cy="584775"/>
          </a:xfrm>
          <a:prstGeom prst="rect">
            <a:avLst/>
          </a:prstGeom>
        </p:spPr>
        <p:txBody>
          <a:bodyPr wrap="square">
            <a:spAutoFit/>
          </a:bodyPr>
          <a:lstStyle/>
          <a:p>
            <a:pPr algn="ctr"/>
            <a:r>
              <a:rPr lang="en-US" sz="3200" b="1" dirty="0" smtClean="0">
                <a:solidFill>
                  <a:schemeClr val="tx2"/>
                </a:solidFill>
                <a:latin typeface="Arial" pitchFamily="34" charset="0"/>
                <a:cs typeface="Arial" pitchFamily="34" charset="0"/>
              </a:rPr>
              <a:t>Defining dimensions of online programs</a:t>
            </a:r>
            <a:endParaRPr lang="en-US" sz="3200" dirty="0">
              <a:solidFill>
                <a:schemeClr val="tx2"/>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4633" y="338667"/>
            <a:ext cx="7135368" cy="646331"/>
          </a:xfrm>
          <a:prstGeom prst="rect">
            <a:avLst/>
          </a:prstGeom>
        </p:spPr>
        <p:txBody>
          <a:bodyPr wrap="square">
            <a:spAutoFit/>
          </a:bodyPr>
          <a:lstStyle/>
          <a:p>
            <a:pPr algn="ctr" eaLnBrk="0" hangingPunct="0"/>
            <a:r>
              <a:rPr lang="en-US" sz="3600" b="1" dirty="0" smtClean="0">
                <a:solidFill>
                  <a:schemeClr val="tx1">
                    <a:lumMod val="85000"/>
                    <a:lumOff val="15000"/>
                  </a:schemeClr>
                </a:solidFill>
              </a:rPr>
              <a:t>Main categories of online programs</a:t>
            </a:r>
          </a:p>
        </p:txBody>
      </p:sp>
      <p:sp>
        <p:nvSpPr>
          <p:cNvPr id="4" name="Chevron 3">
            <a:hlinkClick r:id="" action="ppaction://hlinkshowjump?jump=nextslide"/>
          </p:cNvPr>
          <p:cNvSpPr/>
          <p:nvPr/>
        </p:nvSpPr>
        <p:spPr>
          <a:xfrm>
            <a:off x="8659368" y="5307286"/>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7" name="Chevron 6">
            <a:hlinkClick r:id="" action="ppaction://hlinkshowjump?jump=previousslide"/>
          </p:cNvPr>
          <p:cNvSpPr/>
          <p:nvPr/>
        </p:nvSpPr>
        <p:spPr>
          <a:xfrm rot="10800000">
            <a:off x="1" y="5258533"/>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pic>
        <p:nvPicPr>
          <p:cNvPr id="8" name="Picture 7" descr="eLearningFramework_Slides_v3_Page_03.png">
            <a:hlinkClick r:id="rId3" action="ppaction://hlinksldjump"/>
          </p:cNvPr>
          <p:cNvPicPr>
            <a:picLocks noChangeAspect="1"/>
          </p:cNvPicPr>
          <p:nvPr/>
        </p:nvPicPr>
        <p:blipFill>
          <a:blip r:embed="rId4" cstate="print"/>
          <a:stretch>
            <a:fillRect/>
          </a:stretch>
        </p:blipFill>
        <p:spPr>
          <a:xfrm>
            <a:off x="0" y="5791918"/>
            <a:ext cx="1379635" cy="1066082"/>
          </a:xfrm>
          <a:prstGeom prst="rect">
            <a:avLst/>
          </a:prstGeom>
        </p:spPr>
      </p:pic>
      <p:pic>
        <p:nvPicPr>
          <p:cNvPr id="9" name="Picture 8" descr="Content Navigation.png">
            <a:hlinkClick r:id="rId5" action="ppaction://hlinksldjump"/>
          </p:cNvPr>
          <p:cNvPicPr>
            <a:picLocks noChangeAspect="1"/>
          </p:cNvPicPr>
          <p:nvPr/>
        </p:nvPicPr>
        <p:blipFill>
          <a:blip r:embed="rId6" cstate="print"/>
          <a:stretch>
            <a:fillRect/>
          </a:stretch>
        </p:blipFill>
        <p:spPr>
          <a:xfrm>
            <a:off x="7867956" y="0"/>
            <a:ext cx="1276044" cy="1126799"/>
          </a:xfrm>
          <a:prstGeom prst="rect">
            <a:avLst/>
          </a:prstGeom>
        </p:spPr>
      </p:pic>
      <p:pic>
        <p:nvPicPr>
          <p:cNvPr id="10" name="Picture 9" descr="Table-1-Categories-of-online-programs.png"/>
          <p:cNvPicPr>
            <a:picLocks noChangeAspect="1"/>
          </p:cNvPicPr>
          <p:nvPr/>
        </p:nvPicPr>
        <p:blipFill>
          <a:blip r:embed="rId7" cstate="print"/>
          <a:stretch>
            <a:fillRect/>
          </a:stretch>
        </p:blipFill>
        <p:spPr>
          <a:xfrm>
            <a:off x="-1" y="-12700"/>
            <a:ext cx="9144001" cy="6870700"/>
          </a:xfrm>
          <a:prstGeom prst="rect">
            <a:avLst/>
          </a:prstGeom>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vron 2">
            <a:hlinkClick r:id="" action="ppaction://hlinkshowjump?jump=nextslide"/>
          </p:cNvPr>
          <p:cNvSpPr/>
          <p:nvPr/>
        </p:nvSpPr>
        <p:spPr>
          <a:xfrm>
            <a:off x="8659368" y="3104621"/>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 name="Chevron 3">
            <a:hlinkClick r:id="" action="ppaction://hlinkshowjump?jump=previousslide"/>
          </p:cNvPr>
          <p:cNvSpPr/>
          <p:nvPr/>
        </p:nvSpPr>
        <p:spPr>
          <a:xfrm rot="10800000">
            <a:off x="0" y="3104621"/>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pic>
        <p:nvPicPr>
          <p:cNvPr id="5" name="Picture 4" descr="Figure-2-States-with-multi-district-full-time-online-schools.png"/>
          <p:cNvPicPr>
            <a:picLocks noChangeAspect="1"/>
          </p:cNvPicPr>
          <p:nvPr/>
        </p:nvPicPr>
        <p:blipFill>
          <a:blip r:embed="rId3" cstate="print"/>
          <a:srcRect t="2269" b="2269"/>
          <a:stretch>
            <a:fillRect/>
          </a:stretch>
        </p:blipFill>
        <p:spPr>
          <a:xfrm>
            <a:off x="0" y="0"/>
            <a:ext cx="9144000" cy="6925070"/>
          </a:xfrm>
          <a:prstGeom prst="rect">
            <a:avLst/>
          </a:prstGeom>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smtClean="0">
                <a:latin typeface="Calibri" pitchFamily="34" charset="0"/>
                <a:cs typeface="Calibri" pitchFamily="34" charset="0"/>
              </a:rPr>
              <a:t>Available in 30 states and Washington DC</a:t>
            </a:r>
          </a:p>
          <a:p>
            <a:r>
              <a:rPr lang="en-US" sz="2800" dirty="0" smtClean="0">
                <a:solidFill>
                  <a:schemeClr val="tx1">
                    <a:lumMod val="85000"/>
                    <a:lumOff val="15000"/>
                  </a:schemeClr>
                </a:solidFill>
                <a:latin typeface="Calibri" pitchFamily="34" charset="0"/>
                <a:cs typeface="Calibri" pitchFamily="34" charset="0"/>
              </a:rPr>
              <a:t>Estimated 250,000 full-time online students</a:t>
            </a:r>
          </a:p>
          <a:p>
            <a:r>
              <a:rPr lang="en-US" sz="2800" dirty="0" smtClean="0">
                <a:solidFill>
                  <a:schemeClr val="tx1">
                    <a:lumMod val="85000"/>
                    <a:lumOff val="15000"/>
                  </a:schemeClr>
                </a:solidFill>
                <a:latin typeface="Calibri" pitchFamily="34" charset="0"/>
                <a:cs typeface="Calibri" pitchFamily="34" charset="0"/>
              </a:rPr>
              <a:t>25% annual increase</a:t>
            </a:r>
          </a:p>
          <a:p>
            <a:endParaRPr lang="en-US" dirty="0" smtClean="0"/>
          </a:p>
          <a:p>
            <a:endParaRPr lang="en-US" dirty="0"/>
          </a:p>
        </p:txBody>
      </p:sp>
      <p:sp>
        <p:nvSpPr>
          <p:cNvPr id="3" name="Title 2"/>
          <p:cNvSpPr>
            <a:spLocks noGrp="1"/>
          </p:cNvSpPr>
          <p:nvPr>
            <p:ph type="title"/>
          </p:nvPr>
        </p:nvSpPr>
        <p:spPr/>
        <p:txBody>
          <a:bodyPr>
            <a:normAutofit/>
          </a:bodyPr>
          <a:lstStyle/>
          <a:p>
            <a:r>
              <a:rPr lang="en-US" sz="3200" dirty="0" smtClean="0">
                <a:latin typeface="Arial" pitchFamily="34" charset="0"/>
                <a:cs typeface="Arial" pitchFamily="34" charset="0"/>
              </a:rPr>
              <a:t>Numbers: Full-Time Online Schools</a:t>
            </a:r>
            <a:endParaRPr lang="en-US" sz="3200" dirty="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vron 2">
            <a:hlinkClick r:id="" action="ppaction://hlinkshowjump?jump=nextslide"/>
          </p:cNvPr>
          <p:cNvSpPr/>
          <p:nvPr/>
        </p:nvSpPr>
        <p:spPr>
          <a:xfrm>
            <a:off x="8659368" y="3104621"/>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 name="Chevron 3">
            <a:hlinkClick r:id="" action="ppaction://hlinkshowjump?jump=previousslide"/>
          </p:cNvPr>
          <p:cNvSpPr/>
          <p:nvPr/>
        </p:nvSpPr>
        <p:spPr>
          <a:xfrm rot="10800000">
            <a:off x="0" y="3104621"/>
            <a:ext cx="484632" cy="484632"/>
          </a:xfrm>
          <a:prstGeom prst="chevron">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pic>
        <p:nvPicPr>
          <p:cNvPr id="5" name="Picture 4" descr="Figure-3-States-with-state-virtual-schools-or-state-led-initiatives.png"/>
          <p:cNvPicPr>
            <a:picLocks noChangeAspect="1"/>
          </p:cNvPicPr>
          <p:nvPr/>
        </p:nvPicPr>
        <p:blipFill>
          <a:blip r:embed="rId3" cstate="print"/>
          <a:srcRect t="1449" b="724"/>
          <a:stretch>
            <a:fillRect/>
          </a:stretch>
        </p:blipFill>
        <p:spPr>
          <a:xfrm>
            <a:off x="0" y="0"/>
            <a:ext cx="9144000" cy="6874539"/>
          </a:xfrm>
          <a:prstGeom prst="rect">
            <a:avLst/>
          </a:prstGeom>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latin typeface="Arial" pitchFamily="34" charset="0"/>
                <a:cs typeface="Arial" pitchFamily="34" charset="0"/>
              </a:rPr>
              <a:t>California eLearning Landscape</a:t>
            </a:r>
            <a:endParaRPr lang="en-US" sz="3200" dirty="0">
              <a:latin typeface="Arial" pitchFamily="34" charset="0"/>
              <a:cs typeface="Arial" pitchFamily="34" charset="0"/>
            </a:endParaRPr>
          </a:p>
        </p:txBody>
      </p:sp>
      <p:pic>
        <p:nvPicPr>
          <p:cNvPr id="163842" name="Picture 2"/>
          <p:cNvPicPr>
            <a:picLocks noChangeAspect="1" noChangeArrowheads="1"/>
          </p:cNvPicPr>
          <p:nvPr/>
        </p:nvPicPr>
        <p:blipFill>
          <a:blip r:embed="rId3" cstate="print"/>
          <a:srcRect/>
          <a:stretch>
            <a:fillRect/>
          </a:stretch>
        </p:blipFill>
        <p:spPr bwMode="auto">
          <a:xfrm>
            <a:off x="3505200" y="1447800"/>
            <a:ext cx="4681693" cy="419100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3429000" y="5943600"/>
            <a:ext cx="4876800" cy="369332"/>
          </a:xfrm>
          <a:prstGeom prst="rect">
            <a:avLst/>
          </a:prstGeom>
        </p:spPr>
        <p:txBody>
          <a:bodyPr wrap="square">
            <a:spAutoFit/>
          </a:bodyPr>
          <a:lstStyle/>
          <a:p>
            <a:r>
              <a:rPr lang="en-US" dirty="0" smtClean="0">
                <a:latin typeface="Arial" pitchFamily="34" charset="0"/>
                <a:cs typeface="Arial" pitchFamily="34" charset="0"/>
                <a:hlinkClick r:id="rId4"/>
              </a:rPr>
              <a:t>http://www2.cde.ca.gov/coep/imagemap.aspx</a:t>
            </a:r>
            <a:endParaRPr lang="en-US" dirty="0">
              <a:latin typeface="Arial" pitchFamily="34" charset="0"/>
              <a:cs typeface="Arial" pitchFamily="34" charset="0"/>
            </a:endParaRPr>
          </a:p>
        </p:txBody>
      </p:sp>
      <p:pic>
        <p:nvPicPr>
          <p:cNvPr id="163844" name="Picture 4"/>
          <p:cNvPicPr>
            <a:picLocks noChangeAspect="1" noChangeArrowheads="1"/>
          </p:cNvPicPr>
          <p:nvPr/>
        </p:nvPicPr>
        <p:blipFill>
          <a:blip r:embed="rId5" cstate="print"/>
          <a:srcRect/>
          <a:stretch>
            <a:fillRect/>
          </a:stretch>
        </p:blipFill>
        <p:spPr bwMode="auto">
          <a:xfrm>
            <a:off x="762000" y="1447800"/>
            <a:ext cx="2447925" cy="7810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5410200"/>
            <a:ext cx="8991600" cy="369332"/>
          </a:xfrm>
          <a:prstGeom prst="rect">
            <a:avLst/>
          </a:prstGeom>
        </p:spPr>
        <p:txBody>
          <a:bodyPr wrap="square">
            <a:spAutoFit/>
          </a:bodyPr>
          <a:lstStyle/>
          <a:p>
            <a:r>
              <a:rPr lang="en-US" dirty="0" smtClean="0">
                <a:latin typeface="Arial" pitchFamily="34" charset="0"/>
                <a:cs typeface="Arial" pitchFamily="34" charset="0"/>
              </a:rPr>
              <a:t>Source: www.convergemag.com/classtech/Blended-Online-Learning-California.html</a:t>
            </a:r>
            <a:endParaRPr lang="en-US" dirty="0">
              <a:latin typeface="Arial" pitchFamily="34" charset="0"/>
              <a:cs typeface="Arial" pitchFamily="34" charset="0"/>
            </a:endParaRPr>
          </a:p>
        </p:txBody>
      </p:sp>
      <p:pic>
        <p:nvPicPr>
          <p:cNvPr id="5" name="Picture 4"/>
          <p:cNvPicPr>
            <a:picLocks noChangeAspect="1"/>
          </p:cNvPicPr>
          <p:nvPr/>
        </p:nvPicPr>
        <p:blipFill>
          <a:blip r:embed="rId3" cstate="print"/>
          <a:stretch>
            <a:fillRect/>
          </a:stretch>
        </p:blipFill>
        <p:spPr>
          <a:xfrm>
            <a:off x="838200" y="228600"/>
            <a:ext cx="7162800" cy="49946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25677657"/>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txBox="1">
            <a:spLocks noChangeArrowheads="1"/>
          </p:cNvSpPr>
          <p:nvPr/>
        </p:nvSpPr>
        <p:spPr bwMode="auto">
          <a:xfrm>
            <a:off x="838200" y="228600"/>
            <a:ext cx="7175806" cy="1143000"/>
          </a:xfrm>
          <a:prstGeom prst="rect">
            <a:avLst/>
          </a:prstGeom>
          <a:noFill/>
          <a:ln w="9525">
            <a:noFill/>
            <a:miter lim="800000"/>
            <a:headEnd/>
            <a:tailEnd/>
          </a:ln>
        </p:spPr>
        <p:txBody>
          <a:bodyPr anchor="ctr">
            <a:prstTxWarp prst="textNoShape">
              <a:avLst/>
            </a:prstTxWarp>
          </a:bodyPr>
          <a:lstStyle/>
          <a:p>
            <a:pPr algn="ctr"/>
            <a:r>
              <a:rPr lang="en-US" sz="3200" b="1" dirty="0" smtClean="0">
                <a:solidFill>
                  <a:schemeClr val="tx2"/>
                </a:solidFill>
                <a:latin typeface="Arial" pitchFamily="34" charset="0"/>
                <a:ea typeface="+mj-ea"/>
                <a:cs typeface="Arial" pitchFamily="34" charset="0"/>
                <a:sym typeface="Arial Unicode MS" charset="0"/>
              </a:rPr>
              <a:t>Definition of blended learning</a:t>
            </a:r>
          </a:p>
        </p:txBody>
      </p:sp>
      <p:sp>
        <p:nvSpPr>
          <p:cNvPr id="27" name="Rectangle 1"/>
          <p:cNvSpPr txBox="1">
            <a:spLocks noChangeArrowheads="1"/>
          </p:cNvSpPr>
          <p:nvPr/>
        </p:nvSpPr>
        <p:spPr bwMode="auto">
          <a:xfrm>
            <a:off x="685800" y="1219200"/>
            <a:ext cx="7772400" cy="1481667"/>
          </a:xfrm>
          <a:prstGeom prst="rect">
            <a:avLst/>
          </a:prstGeom>
          <a:noFill/>
          <a:ln w="9525">
            <a:noFill/>
            <a:miter lim="800000"/>
            <a:headEnd/>
            <a:tailEnd/>
          </a:ln>
        </p:spPr>
        <p:txBody>
          <a:bodyPr anchor="ctr">
            <a:prstTxWarp prst="textNoShape">
              <a:avLst/>
            </a:prstTxWarp>
          </a:bodyPr>
          <a:lstStyle/>
          <a:p>
            <a:pPr algn="ctr"/>
            <a:r>
              <a:rPr lang="en-US" sz="2800" dirty="0">
                <a:latin typeface="Calibri" pitchFamily="34" charset="0"/>
                <a:ea typeface="ヒラギノ明朝 ProN W3" charset="-128"/>
                <a:cs typeface="Calibri" pitchFamily="34" charset="0"/>
                <a:sym typeface="Arial Unicode MS" charset="0"/>
              </a:rPr>
              <a:t>Any time a student learns in part in a supervised brick-and-mortar place away from home</a:t>
            </a:r>
          </a:p>
        </p:txBody>
      </p:sp>
      <p:sp>
        <p:nvSpPr>
          <p:cNvPr id="29" name="Rectangle 1"/>
          <p:cNvSpPr txBox="1">
            <a:spLocks noChangeArrowheads="1"/>
          </p:cNvSpPr>
          <p:nvPr/>
        </p:nvSpPr>
        <p:spPr bwMode="auto">
          <a:xfrm>
            <a:off x="533400" y="3048000"/>
            <a:ext cx="7772400" cy="1761067"/>
          </a:xfrm>
          <a:prstGeom prst="rect">
            <a:avLst/>
          </a:prstGeom>
          <a:noFill/>
          <a:ln w="9525">
            <a:noFill/>
            <a:miter lim="800000"/>
            <a:headEnd/>
            <a:tailEnd/>
          </a:ln>
        </p:spPr>
        <p:txBody>
          <a:bodyPr anchor="ctr">
            <a:prstTxWarp prst="textNoShape">
              <a:avLst/>
            </a:prstTxWarp>
          </a:bodyPr>
          <a:lstStyle/>
          <a:p>
            <a:pPr algn="ctr"/>
            <a:r>
              <a:rPr lang="en-US" sz="2800" dirty="0">
                <a:solidFill>
                  <a:srgbClr val="000000"/>
                </a:solidFill>
                <a:latin typeface="Calibri" charset="0"/>
                <a:ea typeface="ヒラギノ明朝 ProN W3" charset="-128"/>
                <a:cs typeface="ヒラギノ明朝 ProN W3" charset="-128"/>
                <a:sym typeface="Arial Unicode MS" charset="0"/>
              </a:rPr>
              <a:t>At least in part through online delivery, with some element of </a:t>
            </a:r>
            <a:r>
              <a:rPr lang="en-US" sz="2800" b="1" dirty="0">
                <a:solidFill>
                  <a:srgbClr val="000000"/>
                </a:solidFill>
                <a:latin typeface="Calibri" charset="0"/>
                <a:ea typeface="ヒラギノ明朝 ProN W3" charset="-128"/>
                <a:cs typeface="ヒラギノ明朝 ProN W3" charset="-128"/>
                <a:sym typeface="Arial Unicode MS" charset="0"/>
              </a:rPr>
              <a:t>student control over time, place, path and/or pace</a:t>
            </a:r>
          </a:p>
        </p:txBody>
      </p:sp>
      <p:sp>
        <p:nvSpPr>
          <p:cNvPr id="32" name="Rectangle 1"/>
          <p:cNvSpPr txBox="1">
            <a:spLocks noChangeArrowheads="1"/>
          </p:cNvSpPr>
          <p:nvPr/>
        </p:nvSpPr>
        <p:spPr bwMode="auto">
          <a:xfrm>
            <a:off x="3657600" y="2438400"/>
            <a:ext cx="1405467" cy="745066"/>
          </a:xfrm>
          <a:prstGeom prst="rect">
            <a:avLst/>
          </a:prstGeom>
          <a:noFill/>
          <a:ln w="9525">
            <a:noFill/>
            <a:miter lim="800000"/>
            <a:headEnd/>
            <a:tailEnd/>
          </a:ln>
        </p:spPr>
        <p:txBody>
          <a:bodyPr anchor="ctr">
            <a:prstTxWarp prst="textNoShape">
              <a:avLst/>
            </a:prstTxWarp>
          </a:bodyPr>
          <a:lstStyle/>
          <a:p>
            <a:pPr algn="ctr"/>
            <a:r>
              <a:rPr lang="en-US" sz="2800" u="sng" dirty="0">
                <a:solidFill>
                  <a:srgbClr val="000000"/>
                </a:solidFill>
                <a:latin typeface="Calibri" charset="0"/>
                <a:ea typeface="ヒラギノ明朝 ProN W3" charset="-128"/>
                <a:cs typeface="ヒラギノ明朝 ProN W3" charset="-128"/>
                <a:sym typeface="Arial Unicode MS" charset="0"/>
              </a:rPr>
              <a:t>and</a:t>
            </a:r>
          </a:p>
        </p:txBody>
      </p:sp>
      <p:sp>
        <p:nvSpPr>
          <p:cNvPr id="11" name="Rectangle 1"/>
          <p:cNvSpPr>
            <a:spLocks/>
          </p:cNvSpPr>
          <p:nvPr/>
        </p:nvSpPr>
        <p:spPr bwMode="auto">
          <a:xfrm>
            <a:off x="2743200" y="5562600"/>
            <a:ext cx="2921000" cy="266700"/>
          </a:xfrm>
          <a:prstGeom prst="rect">
            <a:avLst/>
          </a:prstGeom>
          <a:noFill/>
          <a:ln w="9525">
            <a:noFill/>
            <a:round/>
            <a:headEnd/>
            <a:tailEnd/>
          </a:ln>
        </p:spPr>
        <p:txBody>
          <a:bodyPr lIns="38100" tIns="38100" rIns="38100" bIns="38100">
            <a:prstTxWarp prst="textNoShape">
              <a:avLst/>
            </a:prstTxWarp>
          </a:bodyPr>
          <a:lstStyle/>
          <a:p>
            <a:pPr algn="ctr"/>
            <a:r>
              <a:rPr lang="en-US" sz="1400" dirty="0">
                <a:solidFill>
                  <a:schemeClr val="tx1"/>
                </a:solidFill>
                <a:latin typeface="Times New Roman" charset="0"/>
                <a:ea typeface="Times New Roman" charset="0"/>
                <a:cs typeface="Times New Roman" charset="0"/>
                <a:sym typeface="Times New Roman" charset="0"/>
              </a:rPr>
              <a:t>Copyright Innosight Institute, Inc.</a:t>
            </a:r>
          </a:p>
        </p:txBody>
      </p:sp>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normAutofit/>
          </a:bodyPr>
          <a:lstStyle/>
          <a:p>
            <a:pPr>
              <a:spcAft>
                <a:spcPts val="1200"/>
              </a:spcAft>
              <a:buNone/>
            </a:pPr>
            <a:r>
              <a:rPr lang="en-US" sz="2800" dirty="0" smtClean="0">
                <a:latin typeface="Calibri" pitchFamily="34" charset="0"/>
                <a:cs typeface="Calibri" pitchFamily="34" charset="0"/>
              </a:rPr>
              <a:t>From the perspective of the student:</a:t>
            </a:r>
          </a:p>
          <a:p>
            <a:pPr>
              <a:spcAft>
                <a:spcPts val="1200"/>
              </a:spcAft>
            </a:pPr>
            <a:r>
              <a:rPr lang="en-US" sz="2800" dirty="0" smtClean="0">
                <a:latin typeface="Calibri" pitchFamily="34" charset="0"/>
                <a:cs typeface="Calibri" pitchFamily="34" charset="0"/>
              </a:rPr>
              <a:t>Excludes examples where teacher uses electronic whiteboard without online curriculum to lecture</a:t>
            </a:r>
          </a:p>
          <a:p>
            <a:r>
              <a:rPr lang="en-US" sz="2800" dirty="0" smtClean="0">
                <a:latin typeface="Calibri" pitchFamily="34" charset="0"/>
                <a:cs typeface="Calibri" pitchFamily="34" charset="0"/>
              </a:rPr>
              <a:t>Excludes examples where student uses online textbooks instead of hardcopy ones</a:t>
            </a:r>
            <a:endParaRPr lang="en-US" sz="2800" dirty="0">
              <a:latin typeface="Calibri" pitchFamily="34" charset="0"/>
              <a:cs typeface="Calibri" pitchFamily="34" charset="0"/>
            </a:endParaRPr>
          </a:p>
        </p:txBody>
      </p:sp>
      <p:sp>
        <p:nvSpPr>
          <p:cNvPr id="78850" name="Rectangle 1"/>
          <p:cNvSpPr>
            <a:spLocks noGrp="1" noChangeArrowheads="1"/>
          </p:cNvSpPr>
          <p:nvPr>
            <p:ph type="title"/>
          </p:nvPr>
        </p:nvSpPr>
        <p:spPr>
          <a:xfrm>
            <a:off x="457200" y="304800"/>
            <a:ext cx="8229600" cy="1143000"/>
          </a:xfrm>
        </p:spPr>
        <p:txBody>
          <a:bodyPr>
            <a:normAutofit/>
          </a:bodyPr>
          <a:lstStyle/>
          <a:p>
            <a:pPr eaLnBrk="1" hangingPunct="1"/>
            <a:r>
              <a:rPr lang="en-US" sz="3200" b="1" dirty="0" smtClean="0">
                <a:latin typeface="Arial" pitchFamily="34" charset="0"/>
                <a:cs typeface="Arial" pitchFamily="34" charset="0"/>
                <a:sym typeface="Arial Unicode MS" charset="0"/>
              </a:rPr>
              <a:t>What is blended learning?</a:t>
            </a:r>
          </a:p>
        </p:txBody>
      </p:sp>
      <p:sp>
        <p:nvSpPr>
          <p:cNvPr id="78851" name="TextBox 6"/>
          <p:cNvSpPr txBox="1">
            <a:spLocks noChangeArrowheads="1"/>
          </p:cNvSpPr>
          <p:nvPr/>
        </p:nvSpPr>
        <p:spPr bwMode="auto">
          <a:xfrm>
            <a:off x="1143000" y="2209800"/>
            <a:ext cx="184150" cy="276225"/>
          </a:xfrm>
          <a:prstGeom prst="rect">
            <a:avLst/>
          </a:prstGeom>
          <a:noFill/>
          <a:ln w="9525">
            <a:noFill/>
            <a:miter lim="800000"/>
            <a:headEnd/>
            <a:tailEnd/>
          </a:ln>
        </p:spPr>
        <p:txBody>
          <a:bodyPr wrap="none">
            <a:prstTxWarp prst="textNoShape">
              <a:avLst/>
            </a:prstTxWarp>
            <a:spAutoFit/>
          </a:bodyPr>
          <a:lstStyle/>
          <a:p>
            <a:endParaRPr lang="en-US" dirty="0"/>
          </a:p>
        </p:txBody>
      </p:sp>
      <p:sp>
        <p:nvSpPr>
          <p:cNvPr id="9" name="TextBox 8"/>
          <p:cNvSpPr txBox="1"/>
          <p:nvPr/>
        </p:nvSpPr>
        <p:spPr>
          <a:xfrm>
            <a:off x="685800" y="1930400"/>
            <a:ext cx="7391400" cy="615553"/>
          </a:xfrm>
          <a:prstGeom prst="rect">
            <a:avLst/>
          </a:prstGeom>
          <a:noFill/>
        </p:spPr>
        <p:txBody>
          <a:bodyPr>
            <a:spAutoFit/>
          </a:bodyPr>
          <a:lstStyle/>
          <a:p>
            <a:pPr marL="227013" indent="-227013">
              <a:buFont typeface="Arial"/>
              <a:buChar char="•"/>
              <a:defRPr/>
            </a:pPr>
            <a:endParaRPr lang="en-US" sz="3400" dirty="0">
              <a:solidFill>
                <a:srgbClr val="000000"/>
              </a:solidFill>
              <a:latin typeface="+mn-lt"/>
            </a:endParaRPr>
          </a:p>
        </p:txBody>
      </p:sp>
      <p:sp>
        <p:nvSpPr>
          <p:cNvPr id="78853" name="Rectangle 1"/>
          <p:cNvSpPr>
            <a:spLocks/>
          </p:cNvSpPr>
          <p:nvPr/>
        </p:nvSpPr>
        <p:spPr bwMode="auto">
          <a:xfrm>
            <a:off x="2743200" y="5562600"/>
            <a:ext cx="2921000" cy="266700"/>
          </a:xfrm>
          <a:prstGeom prst="rect">
            <a:avLst/>
          </a:prstGeom>
          <a:noFill/>
          <a:ln w="9525">
            <a:noFill/>
            <a:round/>
            <a:headEnd/>
            <a:tailEnd/>
          </a:ln>
        </p:spPr>
        <p:txBody>
          <a:bodyPr lIns="38100" tIns="38100" rIns="38100" bIns="38100">
            <a:prstTxWarp prst="textNoShape">
              <a:avLst/>
            </a:prstTxWarp>
          </a:bodyPr>
          <a:lstStyle/>
          <a:p>
            <a:pPr algn="ctr"/>
            <a:r>
              <a:rPr lang="en-US" sz="1400" dirty="0">
                <a:solidFill>
                  <a:schemeClr val="tx1"/>
                </a:solidFill>
                <a:latin typeface="Times New Roman" charset="0"/>
                <a:ea typeface="Times New Roman" charset="0"/>
                <a:cs typeface="Times New Roman" charset="0"/>
                <a:sym typeface="Times New Roman" charset="0"/>
              </a:rPr>
              <a:t>Copyright Innosight Institute, Inc.</a:t>
            </a:r>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3" cstate="print"/>
          <a:srcRect/>
          <a:stretch>
            <a:fillRect/>
          </a:stretch>
        </p:blipFill>
        <p:spPr bwMode="auto">
          <a:xfrm>
            <a:off x="1828800" y="1219200"/>
            <a:ext cx="5743575" cy="4401374"/>
          </a:xfrm>
          <a:prstGeom prst="rect">
            <a:avLst/>
          </a:prstGeom>
          <a:noFill/>
          <a:ln w="9525">
            <a:noFill/>
            <a:miter lim="800000"/>
            <a:headEnd/>
            <a:tailEnd/>
          </a:ln>
        </p:spPr>
      </p:pic>
      <p:sp>
        <p:nvSpPr>
          <p:cNvPr id="8" name="TextBox 7"/>
          <p:cNvSpPr txBox="1"/>
          <p:nvPr/>
        </p:nvSpPr>
        <p:spPr>
          <a:xfrm>
            <a:off x="4038600" y="5791200"/>
            <a:ext cx="4085734" cy="646331"/>
          </a:xfrm>
          <a:prstGeom prst="rect">
            <a:avLst/>
          </a:prstGeom>
          <a:noFill/>
        </p:spPr>
        <p:txBody>
          <a:bodyPr wrap="none" rtlCol="0">
            <a:spAutoFit/>
          </a:bodyPr>
          <a:lstStyle/>
          <a:p>
            <a:r>
              <a:rPr lang="en-US" dirty="0" smtClean="0">
                <a:latin typeface="Calibri" pitchFamily="34" charset="0"/>
                <a:cs typeface="Calibri" pitchFamily="34" charset="0"/>
              </a:rPr>
              <a:t>Source: </a:t>
            </a:r>
            <a:r>
              <a:rPr lang="en-US" dirty="0" smtClean="0">
                <a:latin typeface="Calibri" pitchFamily="34" charset="0"/>
                <a:cs typeface="Calibri" pitchFamily="34" charset="0"/>
                <a:hlinkClick r:id="rId4"/>
              </a:rPr>
              <a:t>Classifying K-12 Blended Learning</a:t>
            </a:r>
            <a:endParaRPr lang="en-US" dirty="0" smtClean="0">
              <a:latin typeface="Calibri" pitchFamily="34" charset="0"/>
              <a:cs typeface="Calibri" pitchFamily="34" charset="0"/>
            </a:endParaRPr>
          </a:p>
          <a:p>
            <a:r>
              <a:rPr lang="en-US" dirty="0" smtClean="0">
                <a:latin typeface="Calibri" pitchFamily="34" charset="0"/>
                <a:cs typeface="Calibri" pitchFamily="34" charset="0"/>
              </a:rPr>
              <a:t>              </a:t>
            </a:r>
            <a:r>
              <a:rPr lang="en-US" dirty="0" err="1" smtClean="0">
                <a:latin typeface="Calibri" pitchFamily="34" charset="0"/>
                <a:cs typeface="Calibri" pitchFamily="34" charset="0"/>
              </a:rPr>
              <a:t>Innosight</a:t>
            </a:r>
            <a:r>
              <a:rPr lang="en-US" dirty="0" smtClean="0">
                <a:latin typeface="Calibri" pitchFamily="34" charset="0"/>
                <a:cs typeface="Calibri" pitchFamily="34" charset="0"/>
              </a:rPr>
              <a:t> Institute – May, 2012</a:t>
            </a:r>
            <a:endParaRPr lang="en-US" dirty="0">
              <a:latin typeface="Calibri" pitchFamily="34" charset="0"/>
              <a:cs typeface="Calibri" pitchFamily="34" charset="0"/>
            </a:endParaRPr>
          </a:p>
        </p:txBody>
      </p:sp>
      <p:sp>
        <p:nvSpPr>
          <p:cNvPr id="9" name="Title 8"/>
          <p:cNvSpPr>
            <a:spLocks noGrp="1"/>
          </p:cNvSpPr>
          <p:nvPr>
            <p:ph type="title"/>
          </p:nvPr>
        </p:nvSpPr>
        <p:spPr/>
        <p:txBody>
          <a:bodyPr>
            <a:normAutofit/>
          </a:bodyPr>
          <a:lstStyle/>
          <a:p>
            <a:r>
              <a:rPr lang="en-US" sz="3200" dirty="0" smtClean="0">
                <a:latin typeface="Arial" pitchFamily="34" charset="0"/>
                <a:cs typeface="Arial" pitchFamily="34" charset="0"/>
              </a:rPr>
              <a:t>Blended Learning </a:t>
            </a:r>
            <a:r>
              <a:rPr lang="en-US" sz="3200" dirty="0" err="1" smtClean="0">
                <a:latin typeface="Arial" pitchFamily="34" charset="0"/>
                <a:cs typeface="Arial" pitchFamily="34" charset="0"/>
              </a:rPr>
              <a:t>Taxonmy</a:t>
            </a:r>
            <a:endParaRPr lang="en-US" sz="3200" dirty="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New Frontier Reality 1</a:t>
            </a:r>
            <a:endParaRPr lang="en-US" sz="3600" dirty="0">
              <a:latin typeface="Arial" pitchFamily="34" charset="0"/>
              <a:cs typeface="Arial" pitchFamily="34" charset="0"/>
            </a:endParaRPr>
          </a:p>
        </p:txBody>
      </p:sp>
      <p:sp>
        <p:nvSpPr>
          <p:cNvPr id="6" name="Rectangle 5"/>
          <p:cNvSpPr/>
          <p:nvPr/>
        </p:nvSpPr>
        <p:spPr>
          <a:xfrm>
            <a:off x="533400" y="1524000"/>
            <a:ext cx="3886200" cy="2062103"/>
          </a:xfrm>
          <a:prstGeom prst="rect">
            <a:avLst/>
          </a:prstGeom>
        </p:spPr>
        <p:txBody>
          <a:bodyPr wrap="square">
            <a:spAutoFit/>
          </a:bodyPr>
          <a:lstStyle/>
          <a:p>
            <a:pPr indent="4763">
              <a:buNone/>
            </a:pPr>
            <a:r>
              <a:rPr lang="en-US" sz="3200" dirty="0" smtClean="0">
                <a:latin typeface="Calibri" pitchFamily="34" charset="0"/>
                <a:cs typeface="Arial" pitchFamily="34" charset="0"/>
              </a:rPr>
              <a:t>Electronic </a:t>
            </a:r>
            <a:r>
              <a:rPr lang="en-US" sz="3200" dirty="0">
                <a:latin typeface="Calibri" pitchFamily="34" charset="0"/>
                <a:cs typeface="Arial" pitchFamily="34" charset="0"/>
              </a:rPr>
              <a:t>media and communication tools are a ubiquitous part of everyday life</a:t>
            </a:r>
          </a:p>
        </p:txBody>
      </p:sp>
      <p:pic>
        <p:nvPicPr>
          <p:cNvPr id="7" name="Picture 6"/>
          <p:cNvPicPr>
            <a:picLocks noChangeAspect="1"/>
          </p:cNvPicPr>
          <p:nvPr/>
        </p:nvPicPr>
        <p:blipFill>
          <a:blip r:embed="rId3" cstate="print"/>
          <a:stretch>
            <a:fillRect/>
          </a:stretch>
        </p:blipFill>
        <p:spPr>
          <a:xfrm>
            <a:off x="3581400" y="3810000"/>
            <a:ext cx="4764799" cy="2044700"/>
          </a:xfrm>
          <a:prstGeom prst="rect">
            <a:avLst/>
          </a:prstGeom>
        </p:spPr>
      </p:pic>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769938" y="550863"/>
            <a:ext cx="7488237" cy="1143000"/>
          </a:xfrm>
        </p:spPr>
        <p:txBody>
          <a:bodyPr>
            <a:normAutofit fontScale="90000"/>
          </a:bodyPr>
          <a:lstStyle/>
          <a:p>
            <a:pPr algn="l" eaLnBrk="1" fontAlgn="auto" hangingPunct="1">
              <a:spcAft>
                <a:spcPts val="0"/>
              </a:spcAft>
              <a:defRPr/>
            </a:pPr>
            <a:r>
              <a:rPr lang="en-US" b="1" dirty="0" smtClean="0">
                <a:solidFill>
                  <a:schemeClr val="tx1">
                    <a:lumMod val="85000"/>
                    <a:lumOff val="15000"/>
                  </a:schemeClr>
                </a:solidFill>
                <a:ea typeface="+mj-ea"/>
                <a:cs typeface="+mj-cs"/>
              </a:rPr>
              <a:t/>
            </a:r>
            <a:br>
              <a:rPr lang="en-US" b="1" dirty="0" smtClean="0">
                <a:solidFill>
                  <a:schemeClr val="tx1">
                    <a:lumMod val="85000"/>
                    <a:lumOff val="15000"/>
                  </a:schemeClr>
                </a:solidFill>
                <a:ea typeface="+mj-ea"/>
                <a:cs typeface="+mj-cs"/>
              </a:rPr>
            </a:br>
            <a:r>
              <a:rPr lang="en-US" b="1" dirty="0" smtClean="0">
                <a:solidFill>
                  <a:schemeClr val="tx1">
                    <a:lumMod val="85000"/>
                    <a:lumOff val="15000"/>
                  </a:schemeClr>
                </a:solidFill>
                <a:ea typeface="+mj-ea"/>
                <a:cs typeface="+mj-cs"/>
              </a:rPr>
              <a:t/>
            </a:r>
            <a:br>
              <a:rPr lang="en-US" b="1" dirty="0" smtClean="0">
                <a:solidFill>
                  <a:schemeClr val="tx1">
                    <a:lumMod val="85000"/>
                    <a:lumOff val="15000"/>
                  </a:schemeClr>
                </a:solidFill>
                <a:ea typeface="+mj-ea"/>
                <a:cs typeface="+mj-cs"/>
              </a:rPr>
            </a:br>
            <a:r>
              <a:rPr lang="en-US" b="1" dirty="0" smtClean="0">
                <a:solidFill>
                  <a:schemeClr val="tx1">
                    <a:lumMod val="85000"/>
                    <a:lumOff val="15000"/>
                  </a:schemeClr>
                </a:solidFill>
                <a:ea typeface="+mj-ea"/>
                <a:cs typeface="+mj-cs"/>
              </a:rPr>
              <a:t/>
            </a:r>
            <a:br>
              <a:rPr lang="en-US" b="1" dirty="0" smtClean="0">
                <a:solidFill>
                  <a:schemeClr val="tx1">
                    <a:lumMod val="85000"/>
                    <a:lumOff val="15000"/>
                  </a:schemeClr>
                </a:solidFill>
                <a:ea typeface="+mj-ea"/>
                <a:cs typeface="+mj-cs"/>
              </a:rPr>
            </a:br>
            <a:r>
              <a:rPr lang="en-US" b="1" dirty="0" smtClean="0">
                <a:solidFill>
                  <a:schemeClr val="tx1">
                    <a:lumMod val="85000"/>
                    <a:lumOff val="15000"/>
                  </a:schemeClr>
                </a:solidFill>
                <a:ea typeface="+mj-ea"/>
                <a:cs typeface="+mj-cs"/>
              </a:rPr>
              <a:t/>
            </a:r>
            <a:br>
              <a:rPr lang="en-US" b="1" dirty="0" smtClean="0">
                <a:solidFill>
                  <a:schemeClr val="tx1">
                    <a:lumMod val="85000"/>
                    <a:lumOff val="15000"/>
                  </a:schemeClr>
                </a:solidFill>
                <a:ea typeface="+mj-ea"/>
                <a:cs typeface="+mj-cs"/>
              </a:rPr>
            </a:br>
            <a:r>
              <a:rPr lang="en-US" b="1" dirty="0" smtClean="0">
                <a:solidFill>
                  <a:schemeClr val="tx1">
                    <a:lumMod val="85000"/>
                    <a:lumOff val="15000"/>
                  </a:schemeClr>
                </a:solidFill>
                <a:ea typeface="+mj-ea"/>
                <a:cs typeface="+mj-cs"/>
              </a:rPr>
              <a:t/>
            </a:r>
            <a:br>
              <a:rPr lang="en-US" b="1" dirty="0" smtClean="0">
                <a:solidFill>
                  <a:schemeClr val="tx1">
                    <a:lumMod val="85000"/>
                    <a:lumOff val="15000"/>
                  </a:schemeClr>
                </a:solidFill>
                <a:ea typeface="+mj-ea"/>
                <a:cs typeface="+mj-cs"/>
              </a:rPr>
            </a:br>
            <a:endParaRPr lang="en-US" dirty="0">
              <a:latin typeface="Arial" charset="0"/>
              <a:ea typeface="Geneva" charset="0"/>
              <a:cs typeface="Arial" charset="0"/>
            </a:endParaRPr>
          </a:p>
        </p:txBody>
      </p:sp>
      <p:sp>
        <p:nvSpPr>
          <p:cNvPr id="6" name="Text Box 3"/>
          <p:cNvSpPr txBox="1">
            <a:spLocks noChangeArrowheads="1"/>
          </p:cNvSpPr>
          <p:nvPr/>
        </p:nvSpPr>
        <p:spPr bwMode="auto">
          <a:xfrm>
            <a:off x="685800" y="1219200"/>
            <a:ext cx="7620000" cy="2308324"/>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3600" b="1" dirty="0" smtClean="0">
                <a:solidFill>
                  <a:schemeClr val="tx2"/>
                </a:solidFill>
                <a:latin typeface="Calibri" pitchFamily="34" charset="0"/>
                <a:cs typeface="Calibri" pitchFamily="34" charset="0"/>
              </a:rPr>
              <a:t>Quality and Accountability:</a:t>
            </a:r>
          </a:p>
          <a:p>
            <a:pPr algn="ctr">
              <a:spcBef>
                <a:spcPct val="50000"/>
              </a:spcBef>
            </a:pPr>
            <a:r>
              <a:rPr lang="en-US" sz="3600" b="1" dirty="0" smtClean="0">
                <a:solidFill>
                  <a:schemeClr val="tx2"/>
                </a:solidFill>
                <a:latin typeface="Calibri" pitchFamily="34" charset="0"/>
                <a:cs typeface="Calibri" pitchFamily="34" charset="0"/>
              </a:rPr>
              <a:t>Does online learning work?</a:t>
            </a:r>
          </a:p>
          <a:p>
            <a:pPr algn="ctr">
              <a:spcBef>
                <a:spcPct val="50000"/>
              </a:spcBef>
            </a:pPr>
            <a:endParaRPr lang="en-US" sz="3600" b="1" dirty="0">
              <a:solidFill>
                <a:schemeClr val="tx2"/>
              </a:solidFill>
            </a:endParaRPr>
          </a:p>
        </p:txBody>
      </p:sp>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Screen shot 2011-09-06 at 6.22.52 PM.png"/>
          <p:cNvPicPr>
            <a:picLocks noChangeAspect="1"/>
          </p:cNvPicPr>
          <p:nvPr/>
        </p:nvPicPr>
        <p:blipFill>
          <a:blip r:embed="rId3" cstate="print"/>
          <a:srcRect/>
          <a:stretch>
            <a:fillRect/>
          </a:stretch>
        </p:blipFill>
        <p:spPr bwMode="auto">
          <a:xfrm>
            <a:off x="533400" y="114724"/>
            <a:ext cx="4160838" cy="894925"/>
          </a:xfrm>
          <a:prstGeom prst="rect">
            <a:avLst/>
          </a:prstGeom>
          <a:noFill/>
          <a:ln w="9525">
            <a:noFill/>
            <a:miter lim="800000"/>
            <a:headEnd/>
            <a:tailEnd/>
          </a:ln>
        </p:spPr>
      </p:pic>
      <p:pic>
        <p:nvPicPr>
          <p:cNvPr id="73731" name="Picture 4" descr="Screen shot 2011-09-06 at 6.22.30 PM.png"/>
          <p:cNvPicPr>
            <a:picLocks noChangeAspect="1"/>
          </p:cNvPicPr>
          <p:nvPr/>
        </p:nvPicPr>
        <p:blipFill>
          <a:blip r:embed="rId4" cstate="print"/>
          <a:srcRect/>
          <a:stretch>
            <a:fillRect/>
          </a:stretch>
        </p:blipFill>
        <p:spPr bwMode="auto">
          <a:xfrm>
            <a:off x="533400" y="838200"/>
            <a:ext cx="3581400" cy="2287796"/>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5" cstate="print"/>
          <a:srcRect/>
          <a:stretch>
            <a:fillRect/>
          </a:stretch>
        </p:blipFill>
        <p:spPr bwMode="auto">
          <a:xfrm>
            <a:off x="3352800" y="3962400"/>
            <a:ext cx="5457825" cy="2367800"/>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6" cstate="print"/>
          <a:srcRect/>
          <a:stretch>
            <a:fillRect/>
          </a:stretch>
        </p:blipFill>
        <p:spPr bwMode="auto">
          <a:xfrm>
            <a:off x="4419600" y="3200400"/>
            <a:ext cx="2790825" cy="657225"/>
          </a:xfrm>
          <a:prstGeom prst="rect">
            <a:avLst/>
          </a:prstGeom>
          <a:noFill/>
          <a:ln w="9525">
            <a:noFill/>
            <a:miter lim="800000"/>
            <a:headEnd/>
            <a:tailEnd/>
          </a:ln>
        </p:spPr>
      </p:pic>
      <p:sp>
        <p:nvSpPr>
          <p:cNvPr id="6" name="TextBox 5"/>
          <p:cNvSpPr txBox="1"/>
          <p:nvPr/>
        </p:nvSpPr>
        <p:spPr>
          <a:xfrm>
            <a:off x="4419600" y="762000"/>
            <a:ext cx="2969018" cy="984885"/>
          </a:xfrm>
          <a:prstGeom prst="rect">
            <a:avLst/>
          </a:prstGeom>
          <a:noFill/>
        </p:spPr>
        <p:txBody>
          <a:bodyPr wrap="none" rtlCol="0">
            <a:spAutoFit/>
          </a:bodyPr>
          <a:lstStyle/>
          <a:p>
            <a:r>
              <a:rPr lang="en-US" sz="2000" dirty="0" smtClean="0">
                <a:latin typeface="Calibri" pitchFamily="34" charset="0"/>
                <a:cs typeface="Calibri" pitchFamily="34" charset="0"/>
              </a:rPr>
              <a:t>Sept. 3, 2011</a:t>
            </a:r>
          </a:p>
          <a:p>
            <a:r>
              <a:rPr lang="en-US" sz="2000" dirty="0" smtClean="0">
                <a:latin typeface="Calibri" pitchFamily="34" charset="0"/>
                <a:cs typeface="Calibri" pitchFamily="34" charset="0"/>
                <a:hlinkClick r:id="rId7"/>
              </a:rPr>
              <a:t>http://tinyurl.com/3g6cfvx</a:t>
            </a:r>
            <a:endParaRPr lang="en-US" sz="2000" dirty="0" smtClean="0">
              <a:latin typeface="Calibri" pitchFamily="34" charset="0"/>
              <a:cs typeface="Calibri" pitchFamily="34" charset="0"/>
            </a:endParaRPr>
          </a:p>
          <a:p>
            <a:endParaRPr lang="en-US" dirty="0"/>
          </a:p>
        </p:txBody>
      </p:sp>
      <p:sp>
        <p:nvSpPr>
          <p:cNvPr id="7" name="TextBox 6"/>
          <p:cNvSpPr txBox="1"/>
          <p:nvPr/>
        </p:nvSpPr>
        <p:spPr>
          <a:xfrm>
            <a:off x="228600" y="3962400"/>
            <a:ext cx="2989986" cy="984885"/>
          </a:xfrm>
          <a:prstGeom prst="rect">
            <a:avLst/>
          </a:prstGeom>
          <a:noFill/>
        </p:spPr>
        <p:txBody>
          <a:bodyPr wrap="none" rtlCol="0">
            <a:spAutoFit/>
          </a:bodyPr>
          <a:lstStyle/>
          <a:p>
            <a:r>
              <a:rPr lang="en-US" sz="2000" dirty="0" smtClean="0">
                <a:latin typeface="Calibri" pitchFamily="34" charset="0"/>
                <a:cs typeface="Calibri" pitchFamily="34" charset="0"/>
              </a:rPr>
              <a:t>July 25, 2012</a:t>
            </a:r>
          </a:p>
          <a:p>
            <a:r>
              <a:rPr lang="en-US" sz="2000" dirty="0" smtClean="0">
                <a:latin typeface="Calibri" pitchFamily="34" charset="0"/>
                <a:cs typeface="Calibri" pitchFamily="34" charset="0"/>
                <a:hlinkClick r:id="rId8"/>
              </a:rPr>
              <a:t>http://tinyurl.com/cfjr9n8</a:t>
            </a:r>
            <a:endParaRPr lang="en-US" sz="2000" dirty="0" smtClean="0">
              <a:latin typeface="Calibri" pitchFamily="34" charset="0"/>
              <a:cs typeface="Calibri" pitchFamily="34" charset="0"/>
            </a:endParaRPr>
          </a:p>
          <a:p>
            <a:endParaRPr lang="en-US" dirty="0"/>
          </a:p>
        </p:txBody>
      </p:sp>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rishikajain.com/wp-content/uploads/2010/06/road-directions.jpg"/>
          <p:cNvPicPr>
            <a:picLocks noChangeAspect="1" noChangeArrowheads="1"/>
          </p:cNvPicPr>
          <p:nvPr/>
        </p:nvPicPr>
        <p:blipFill>
          <a:blip r:embed="rId3" cstate="print"/>
          <a:srcRect/>
          <a:stretch>
            <a:fillRect/>
          </a:stretch>
        </p:blipFill>
        <p:spPr bwMode="auto">
          <a:xfrm>
            <a:off x="1219200" y="1143000"/>
            <a:ext cx="6858000" cy="386791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p:cNvPicPr>
          <p:nvPr/>
        </p:nvPicPr>
        <p:blipFill>
          <a:blip r:embed="rId3" cstate="print"/>
          <a:srcRect/>
          <a:stretch>
            <a:fillRect/>
          </a:stretch>
        </p:blipFill>
        <p:spPr bwMode="auto">
          <a:xfrm>
            <a:off x="0" y="0"/>
            <a:ext cx="9144000" cy="69564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a:xfrm>
            <a:off x="685800" y="2486025"/>
            <a:ext cx="3353700" cy="1642006"/>
          </a:xfrm>
        </p:spPr>
        <p:txBody>
          <a:bodyPr>
            <a:normAutofit/>
          </a:bodyPr>
          <a:lstStyle/>
          <a:p>
            <a:pPr eaLnBrk="1" hangingPunct="1"/>
            <a:r>
              <a:rPr lang="en-US" sz="3600" b="1" dirty="0" smtClean="0">
                <a:latin typeface="Arial" pitchFamily="34" charset="0"/>
                <a:cs typeface="Arial" pitchFamily="34" charset="0"/>
                <a:sym typeface="Arial Unicode MS" charset="0"/>
              </a:rPr>
              <a:t>Program</a:t>
            </a:r>
            <a:br>
              <a:rPr lang="en-US" sz="3600" b="1" dirty="0" smtClean="0">
                <a:latin typeface="Arial" pitchFamily="34" charset="0"/>
                <a:cs typeface="Arial" pitchFamily="34" charset="0"/>
                <a:sym typeface="Arial Unicode MS" charset="0"/>
              </a:rPr>
            </a:br>
            <a:r>
              <a:rPr lang="en-US" sz="3600" b="1" dirty="0" smtClean="0">
                <a:latin typeface="Arial" pitchFamily="34" charset="0"/>
                <a:cs typeface="Arial" pitchFamily="34" charset="0"/>
                <a:sym typeface="Arial Unicode MS" charset="0"/>
              </a:rPr>
              <a:t>Components</a:t>
            </a:r>
          </a:p>
        </p:txBody>
      </p:sp>
      <p:sp>
        <p:nvSpPr>
          <p:cNvPr id="78851" name="TextBox 6"/>
          <p:cNvSpPr txBox="1">
            <a:spLocks noChangeArrowheads="1"/>
          </p:cNvSpPr>
          <p:nvPr/>
        </p:nvSpPr>
        <p:spPr bwMode="auto">
          <a:xfrm>
            <a:off x="1143000" y="2209800"/>
            <a:ext cx="184150" cy="276225"/>
          </a:xfrm>
          <a:prstGeom prst="rect">
            <a:avLst/>
          </a:prstGeom>
          <a:noFill/>
          <a:ln w="9525">
            <a:noFill/>
            <a:miter lim="800000"/>
            <a:headEnd/>
            <a:tailEnd/>
          </a:ln>
        </p:spPr>
        <p:txBody>
          <a:bodyPr wrap="none">
            <a:prstTxWarp prst="textNoShape">
              <a:avLst/>
            </a:prstTxWarp>
            <a:spAutoFit/>
          </a:bodyPr>
          <a:lstStyle/>
          <a:p>
            <a:endParaRPr lang="en-US" dirty="0"/>
          </a:p>
        </p:txBody>
      </p:sp>
      <p:pic>
        <p:nvPicPr>
          <p:cNvPr id="7" name="Picture 6" descr="eLearningFramework_Slides_v3_Page_06.png"/>
          <p:cNvPicPr>
            <a:picLocks noChangeAspect="1"/>
          </p:cNvPicPr>
          <p:nvPr/>
        </p:nvPicPr>
        <p:blipFill>
          <a:blip r:embed="rId3" cstate="print"/>
          <a:srcRect l="54551"/>
          <a:stretch>
            <a:fillRect/>
          </a:stretch>
        </p:blipFill>
        <p:spPr>
          <a:xfrm>
            <a:off x="4481978" y="0"/>
            <a:ext cx="4033639" cy="6858000"/>
          </a:xfrm>
          <a:prstGeom prst="rect">
            <a:avLst/>
          </a:prstGeom>
        </p:spPr>
      </p:pic>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eLearningFramework_Slides_v3_Page_01.png"/>
          <p:cNvPicPr>
            <a:picLocks noChangeAspect="1"/>
          </p:cNvPicPr>
          <p:nvPr/>
        </p:nvPicPr>
        <p:blipFill>
          <a:blip r:embed="rId3" cstate="print"/>
          <a:stretch>
            <a:fillRect/>
          </a:stretch>
        </p:blipFill>
        <p:spPr>
          <a:xfrm>
            <a:off x="-152400" y="0"/>
            <a:ext cx="9296400" cy="6858000"/>
          </a:xfrm>
          <a:prstGeom prst="rect">
            <a:avLst/>
          </a:prstGeom>
        </p:spPr>
      </p:pic>
      <p:sp>
        <p:nvSpPr>
          <p:cNvPr id="78851" name="TextBox 6"/>
          <p:cNvSpPr txBox="1">
            <a:spLocks noChangeArrowheads="1"/>
          </p:cNvSpPr>
          <p:nvPr/>
        </p:nvSpPr>
        <p:spPr bwMode="auto">
          <a:xfrm>
            <a:off x="1143000" y="2209800"/>
            <a:ext cx="184150" cy="276225"/>
          </a:xfrm>
          <a:prstGeom prst="rect">
            <a:avLst/>
          </a:prstGeom>
          <a:noFill/>
          <a:ln w="9525">
            <a:noFill/>
            <a:miter lim="800000"/>
            <a:headEnd/>
            <a:tailEnd/>
          </a:ln>
        </p:spPr>
        <p:txBody>
          <a:bodyPr wrap="none">
            <a:prstTxWarp prst="textNoShape">
              <a:avLst/>
            </a:prstTxWarp>
            <a:spAutoFit/>
          </a:bodyPr>
          <a:lstStyle/>
          <a:p>
            <a:endParaRPr lang="en-US" dirty="0"/>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arningFramework_Slides_v3_Page_09.pn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4" name="Picture 3" descr="eLearningFramework_Slides_v3_Page_09.png"/>
          <p:cNvPicPr>
            <a:picLocks noChangeAspect="1"/>
          </p:cNvPicPr>
          <p:nvPr/>
        </p:nvPicPr>
        <p:blipFill>
          <a:blip r:embed="rId4" cstate="print"/>
          <a:srcRect b="79420"/>
          <a:stretch>
            <a:fillRect/>
          </a:stretch>
        </p:blipFill>
        <p:spPr>
          <a:xfrm>
            <a:off x="0" y="0"/>
            <a:ext cx="9144000" cy="1436334"/>
          </a:xfrm>
          <a:prstGeom prst="rect">
            <a:avLst/>
          </a:prstGeom>
        </p:spPr>
      </p:pic>
      <p:sp>
        <p:nvSpPr>
          <p:cNvPr id="16" name="TextBox 15"/>
          <p:cNvSpPr txBox="1"/>
          <p:nvPr/>
        </p:nvSpPr>
        <p:spPr>
          <a:xfrm>
            <a:off x="956038" y="1904292"/>
            <a:ext cx="5978162" cy="3539430"/>
          </a:xfrm>
          <a:prstGeom prst="rect">
            <a:avLst/>
          </a:prstGeom>
          <a:noFill/>
        </p:spPr>
        <p:txBody>
          <a:bodyPr wrap="square" rtlCol="0">
            <a:spAutoFit/>
          </a:bodyPr>
          <a:lstStyle/>
          <a:p>
            <a:r>
              <a:rPr lang="en-US" sz="3200" b="1" dirty="0" smtClean="0">
                <a:solidFill>
                  <a:schemeClr val="accent3">
                    <a:lumMod val="75000"/>
                  </a:schemeClr>
                </a:solidFill>
                <a:latin typeface="Calibri" pitchFamily="34" charset="0"/>
                <a:cs typeface="Calibri" pitchFamily="34" charset="0"/>
              </a:rPr>
              <a:t>Know your…</a:t>
            </a:r>
          </a:p>
          <a:p>
            <a:endParaRPr lang="en-US" sz="3200" b="1" dirty="0" smtClean="0">
              <a:solidFill>
                <a:schemeClr val="accent3">
                  <a:lumMod val="75000"/>
                </a:schemeClr>
              </a:solidFill>
              <a:latin typeface="Calibri" pitchFamily="34" charset="0"/>
              <a:cs typeface="Calibri" pitchFamily="34" charset="0"/>
            </a:endParaRP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Educational goals</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Program structure</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Course content</a:t>
            </a:r>
            <a:endParaRPr lang="en-US" sz="3200" b="1" dirty="0">
              <a:solidFill>
                <a:schemeClr val="accent3">
                  <a:lumMod val="75000"/>
                </a:schemeClr>
              </a:solidFill>
              <a:latin typeface="Calibri" pitchFamily="34" charset="0"/>
              <a:cs typeface="Calibri" pitchFamily="34" charset="0"/>
            </a:endParaRPr>
          </a:p>
        </p:txBody>
      </p:sp>
      <p:pic>
        <p:nvPicPr>
          <p:cNvPr id="18" name="Picture 17"/>
          <p:cNvPicPr>
            <a:picLocks noChangeAspect="1"/>
          </p:cNvPicPr>
          <p:nvPr/>
        </p:nvPicPr>
        <p:blipFill>
          <a:blip r:embed="rId5" cstate="print"/>
          <a:stretch>
            <a:fillRect/>
          </a:stretch>
        </p:blipFill>
        <p:spPr>
          <a:xfrm>
            <a:off x="5943600" y="1828800"/>
            <a:ext cx="1615855" cy="3324044"/>
          </a:xfrm>
          <a:prstGeom prst="rect">
            <a:avLst/>
          </a:prstGeom>
        </p:spPr>
      </p:pic>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4" name="Picture 3" descr="eLearningFramework_Slides_v3_Page_09.png"/>
          <p:cNvPicPr>
            <a:picLocks noChangeAspect="1"/>
          </p:cNvPicPr>
          <p:nvPr/>
        </p:nvPicPr>
        <p:blipFill>
          <a:blip r:embed="rId4" cstate="print"/>
          <a:srcRect b="79420"/>
          <a:stretch>
            <a:fillRect/>
          </a:stretch>
        </p:blipFill>
        <p:spPr>
          <a:xfrm>
            <a:off x="0" y="0"/>
            <a:ext cx="9144000" cy="1436334"/>
          </a:xfrm>
          <a:prstGeom prst="rect">
            <a:avLst/>
          </a:prstGeom>
        </p:spPr>
      </p:pic>
      <p:pic>
        <p:nvPicPr>
          <p:cNvPr id="13" name="Picture 12"/>
          <p:cNvPicPr>
            <a:picLocks noChangeAspect="1"/>
          </p:cNvPicPr>
          <p:nvPr/>
        </p:nvPicPr>
        <p:blipFill>
          <a:blip r:embed="rId5" cstate="print"/>
          <a:stretch>
            <a:fillRect/>
          </a:stretch>
        </p:blipFill>
        <p:spPr>
          <a:xfrm>
            <a:off x="6293282" y="1700130"/>
            <a:ext cx="1603972" cy="1889123"/>
          </a:xfrm>
          <a:prstGeom prst="rect">
            <a:avLst/>
          </a:prstGeom>
        </p:spPr>
      </p:pic>
      <p:pic>
        <p:nvPicPr>
          <p:cNvPr id="14" name="Picture 13"/>
          <p:cNvPicPr>
            <a:picLocks noChangeAspect="1"/>
          </p:cNvPicPr>
          <p:nvPr/>
        </p:nvPicPr>
        <p:blipFill>
          <a:blip r:embed="rId6" cstate="print"/>
          <a:stretch>
            <a:fillRect/>
          </a:stretch>
        </p:blipFill>
        <p:spPr>
          <a:xfrm>
            <a:off x="3380329" y="4414309"/>
            <a:ext cx="2280534" cy="1954743"/>
          </a:xfrm>
          <a:prstGeom prst="rect">
            <a:avLst/>
          </a:prstGeom>
        </p:spPr>
      </p:pic>
      <p:pic>
        <p:nvPicPr>
          <p:cNvPr id="15" name="Picture 14"/>
          <p:cNvPicPr>
            <a:picLocks noChangeAspect="1"/>
          </p:cNvPicPr>
          <p:nvPr/>
        </p:nvPicPr>
        <p:blipFill>
          <a:blip r:embed="rId7" cstate="print"/>
          <a:stretch>
            <a:fillRect/>
          </a:stretch>
        </p:blipFill>
        <p:spPr>
          <a:xfrm>
            <a:off x="1379635" y="2160059"/>
            <a:ext cx="1575888" cy="2254250"/>
          </a:xfrm>
          <a:prstGeom prst="rect">
            <a:avLst/>
          </a:prstGeom>
        </p:spPr>
      </p:pic>
      <p:sp>
        <p:nvSpPr>
          <p:cNvPr id="16" name="TextBox 15"/>
          <p:cNvSpPr txBox="1"/>
          <p:nvPr/>
        </p:nvSpPr>
        <p:spPr>
          <a:xfrm>
            <a:off x="3380329" y="2781454"/>
            <a:ext cx="2424291" cy="646331"/>
          </a:xfrm>
          <a:prstGeom prst="rect">
            <a:avLst/>
          </a:prstGeom>
          <a:noFill/>
        </p:spPr>
        <p:txBody>
          <a:bodyPr wrap="square" rtlCol="0">
            <a:spAutoFit/>
          </a:bodyPr>
          <a:lstStyle/>
          <a:p>
            <a:r>
              <a:rPr lang="en-US" sz="3600" b="1" dirty="0" smtClean="0">
                <a:solidFill>
                  <a:schemeClr val="accent3">
                    <a:lumMod val="75000"/>
                  </a:schemeClr>
                </a:solidFill>
                <a:latin typeface="Calibri" pitchFamily="34" charset="0"/>
                <a:cs typeface="Calibri" pitchFamily="34" charset="0"/>
              </a:rPr>
              <a:t>Acquisition</a:t>
            </a:r>
            <a:endParaRPr lang="en-US" sz="36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4" name="Picture 3" descr="eLearningFramework_Slides_v3_Page_09.png"/>
          <p:cNvPicPr>
            <a:picLocks noChangeAspect="1"/>
          </p:cNvPicPr>
          <p:nvPr/>
        </p:nvPicPr>
        <p:blipFill>
          <a:blip r:embed="rId4" cstate="print"/>
          <a:srcRect b="79420"/>
          <a:stretch>
            <a:fillRect/>
          </a:stretch>
        </p:blipFill>
        <p:spPr>
          <a:xfrm>
            <a:off x="0" y="0"/>
            <a:ext cx="9144000" cy="1436334"/>
          </a:xfrm>
          <a:prstGeom prst="rect">
            <a:avLst/>
          </a:prstGeom>
        </p:spPr>
      </p:pic>
      <p:pic>
        <p:nvPicPr>
          <p:cNvPr id="14" name="Picture 13"/>
          <p:cNvPicPr>
            <a:picLocks noChangeAspect="1"/>
          </p:cNvPicPr>
          <p:nvPr/>
        </p:nvPicPr>
        <p:blipFill>
          <a:blip r:embed="rId5" cstate="print"/>
          <a:stretch>
            <a:fillRect/>
          </a:stretch>
        </p:blipFill>
        <p:spPr>
          <a:xfrm>
            <a:off x="4343400" y="4267200"/>
            <a:ext cx="2280534" cy="1954743"/>
          </a:xfrm>
          <a:prstGeom prst="rect">
            <a:avLst/>
          </a:prstGeom>
        </p:spPr>
      </p:pic>
      <p:sp>
        <p:nvSpPr>
          <p:cNvPr id="16" name="TextBox 15"/>
          <p:cNvSpPr txBox="1"/>
          <p:nvPr/>
        </p:nvSpPr>
        <p:spPr>
          <a:xfrm>
            <a:off x="1447800" y="1676400"/>
            <a:ext cx="6324600" cy="3401572"/>
          </a:xfrm>
          <a:prstGeom prst="rect">
            <a:avLst/>
          </a:prstGeom>
          <a:noFill/>
        </p:spPr>
        <p:txBody>
          <a:bodyPr wrap="square" rtlCol="0">
            <a:spAutoFit/>
          </a:bodyPr>
          <a:lstStyle/>
          <a:p>
            <a:r>
              <a:rPr lang="en-US" sz="3200" b="1" dirty="0" smtClean="0">
                <a:solidFill>
                  <a:schemeClr val="accent3">
                    <a:lumMod val="75000"/>
                  </a:schemeClr>
                </a:solidFill>
                <a:latin typeface="Calibri" pitchFamily="34" charset="0"/>
                <a:cs typeface="Calibri" pitchFamily="34" charset="0"/>
              </a:rPr>
              <a:t>Purchasing options</a:t>
            </a:r>
          </a:p>
          <a:p>
            <a:pPr>
              <a:lnSpc>
                <a:spcPct val="20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Learning objects</a:t>
            </a:r>
          </a:p>
          <a:p>
            <a:pPr>
              <a:lnSpc>
                <a:spcPct val="20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Modules or lessons</a:t>
            </a:r>
          </a:p>
          <a:p>
            <a:pPr>
              <a:lnSpc>
                <a:spcPct val="20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Full courses</a:t>
            </a:r>
            <a:endParaRPr lang="en-US" sz="32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Home Media Ecology - 1975</a:t>
            </a:r>
            <a:endParaRPr lang="en-US" sz="3600" dirty="0">
              <a:latin typeface="Arial" pitchFamily="34" charset="0"/>
              <a:cs typeface="Arial" pitchFamily="34" charset="0"/>
            </a:endParaRPr>
          </a:p>
        </p:txBody>
      </p:sp>
      <p:sp>
        <p:nvSpPr>
          <p:cNvPr id="4" name="Rectangle 3"/>
          <p:cNvSpPr>
            <a:spLocks noGrp="1" noChangeArrowheads="1"/>
          </p:cNvSpPr>
          <p:nvPr>
            <p:ph idx="1"/>
          </p:nvPr>
        </p:nvSpPr>
        <p:spPr>
          <a:noFill/>
          <a:ln/>
        </p:spPr>
        <p:txBody>
          <a:bodyPr>
            <a:normAutofit/>
          </a:bodyPr>
          <a:lstStyle/>
          <a:p>
            <a:pPr>
              <a:buFontTx/>
              <a:buNone/>
            </a:pPr>
            <a:endParaRPr lang="en-US" sz="1600" b="1" u="sng" dirty="0">
              <a:solidFill>
                <a:schemeClr val="tx2"/>
              </a:solidFill>
              <a:latin typeface="Calibri" pitchFamily="34" charset="0"/>
            </a:endParaRPr>
          </a:p>
          <a:p>
            <a:pPr>
              <a:buFontTx/>
              <a:buNone/>
            </a:pPr>
            <a:r>
              <a:rPr lang="en-US" sz="1600" b="1" u="sng" dirty="0" smtClean="0">
                <a:solidFill>
                  <a:srgbClr val="993300"/>
                </a:solidFill>
                <a:latin typeface="Calibri" pitchFamily="34" charset="0"/>
              </a:rPr>
              <a:t>Product</a:t>
            </a:r>
            <a:r>
              <a:rPr lang="en-US" sz="1600" b="1" dirty="0">
                <a:solidFill>
                  <a:srgbClr val="993300"/>
                </a:solidFill>
                <a:latin typeface="Calibri" pitchFamily="34" charset="0"/>
              </a:rPr>
              <a:t>	</a:t>
            </a:r>
            <a:r>
              <a:rPr lang="en-US" sz="1600" b="1" dirty="0" smtClean="0">
                <a:solidFill>
                  <a:srgbClr val="993300"/>
                </a:solidFill>
                <a:latin typeface="Calibri" pitchFamily="34" charset="0"/>
              </a:rPr>
              <a:t>	</a:t>
            </a:r>
            <a:r>
              <a:rPr lang="en-US" sz="1600" b="1" u="sng" dirty="0" smtClean="0">
                <a:solidFill>
                  <a:srgbClr val="993300"/>
                </a:solidFill>
                <a:latin typeface="Calibri" pitchFamily="34" charset="0"/>
              </a:rPr>
              <a:t>Route </a:t>
            </a:r>
            <a:r>
              <a:rPr lang="en-US" sz="1600" b="1" u="sng" dirty="0">
                <a:solidFill>
                  <a:srgbClr val="993300"/>
                </a:solidFill>
                <a:latin typeface="Calibri" pitchFamily="34" charset="0"/>
              </a:rPr>
              <a:t>to home</a:t>
            </a:r>
            <a:r>
              <a:rPr lang="en-US" sz="1600" b="1" dirty="0">
                <a:solidFill>
                  <a:srgbClr val="993300"/>
                </a:solidFill>
                <a:latin typeface="Calibri" pitchFamily="34" charset="0"/>
              </a:rPr>
              <a:t>	   	</a:t>
            </a:r>
            <a:r>
              <a:rPr lang="en-US" sz="1600" b="1" u="sng" dirty="0">
                <a:solidFill>
                  <a:srgbClr val="993300"/>
                </a:solidFill>
                <a:latin typeface="Calibri" pitchFamily="34" charset="0"/>
              </a:rPr>
              <a:t>Display</a:t>
            </a:r>
            <a:r>
              <a:rPr lang="en-US" sz="1600" b="1" dirty="0">
                <a:solidFill>
                  <a:srgbClr val="993300"/>
                </a:solidFill>
                <a:latin typeface="Calibri" pitchFamily="34" charset="0"/>
              </a:rPr>
              <a:t>	     	</a:t>
            </a:r>
            <a:r>
              <a:rPr lang="en-US" sz="1600" b="1" u="sng" dirty="0">
                <a:solidFill>
                  <a:srgbClr val="993300"/>
                </a:solidFill>
                <a:latin typeface="Calibri" pitchFamily="34" charset="0"/>
              </a:rPr>
              <a:t>Local storage</a:t>
            </a:r>
          </a:p>
          <a:p>
            <a:pPr>
              <a:buFontTx/>
              <a:buNone/>
            </a:pPr>
            <a:endParaRPr lang="en-US" sz="1600" b="1" u="sng" dirty="0">
              <a:solidFill>
                <a:srgbClr val="993300"/>
              </a:solidFill>
              <a:latin typeface="Calibri" pitchFamily="34" charset="0"/>
            </a:endParaRPr>
          </a:p>
          <a:p>
            <a:pPr>
              <a:buFontTx/>
              <a:buNone/>
            </a:pPr>
            <a:r>
              <a:rPr lang="en-US" sz="1600" b="1" dirty="0">
                <a:solidFill>
                  <a:schemeClr val="tx2"/>
                </a:solidFill>
                <a:latin typeface="Calibri" pitchFamily="34" charset="0"/>
              </a:rPr>
              <a:t>TV </a:t>
            </a:r>
            <a:r>
              <a:rPr lang="en-US" sz="1600" b="1" dirty="0" smtClean="0">
                <a:solidFill>
                  <a:schemeClr val="tx2"/>
                </a:solidFill>
                <a:latin typeface="Calibri" pitchFamily="34" charset="0"/>
              </a:rPr>
              <a:t>station</a:t>
            </a:r>
            <a:r>
              <a:rPr lang="en-US" sz="1600" b="1" dirty="0">
                <a:solidFill>
                  <a:schemeClr val="tx2"/>
                </a:solidFill>
                <a:latin typeface="Calibri" pitchFamily="34" charset="0"/>
              </a:rPr>
              <a:t>	   phone		 	  TV		</a:t>
            </a:r>
            <a:r>
              <a:rPr lang="en-US" sz="1600" b="1" dirty="0" smtClean="0">
                <a:solidFill>
                  <a:schemeClr val="tx2"/>
                </a:solidFill>
                <a:latin typeface="Calibri" pitchFamily="34" charset="0"/>
              </a:rPr>
              <a:t>cassette</a:t>
            </a:r>
            <a:endParaRPr lang="en-US" sz="1600" b="1" dirty="0">
              <a:solidFill>
                <a:schemeClr val="tx2"/>
              </a:solidFill>
              <a:latin typeface="Calibri" pitchFamily="34" charset="0"/>
            </a:endParaRPr>
          </a:p>
          <a:p>
            <a:pPr>
              <a:buFontTx/>
              <a:buNone/>
            </a:pPr>
            <a:r>
              <a:rPr lang="en-US" sz="1600" b="1" dirty="0">
                <a:solidFill>
                  <a:schemeClr val="tx2"/>
                </a:solidFill>
                <a:latin typeface="Calibri" pitchFamily="34" charset="0"/>
              </a:rPr>
              <a:t>			   broadcast TV		  radio</a:t>
            </a:r>
          </a:p>
          <a:p>
            <a:pPr>
              <a:buFontTx/>
              <a:buNone/>
            </a:pPr>
            <a:r>
              <a:rPr lang="en-US" sz="1600" b="1" dirty="0">
                <a:solidFill>
                  <a:schemeClr val="tx2"/>
                </a:solidFill>
                <a:latin typeface="Calibri" pitchFamily="34" charset="0"/>
              </a:rPr>
              <a:t>			   broadcast radio	 </a:t>
            </a:r>
            <a:r>
              <a:rPr lang="en-US" sz="1600" b="1" dirty="0" smtClean="0">
                <a:solidFill>
                  <a:schemeClr val="tx2"/>
                </a:solidFill>
                <a:latin typeface="Calibri" pitchFamily="34" charset="0"/>
              </a:rPr>
              <a:t>	  stereo</a:t>
            </a:r>
            <a:r>
              <a:rPr lang="en-US" sz="1600" b="1" dirty="0">
                <a:solidFill>
                  <a:schemeClr val="tx2"/>
                </a:solidFill>
                <a:latin typeface="Calibri" pitchFamily="34" charset="0"/>
              </a:rPr>
              <a:t>		</a:t>
            </a:r>
            <a:r>
              <a:rPr lang="en-US" sz="1600" b="1" dirty="0" smtClean="0">
                <a:solidFill>
                  <a:schemeClr val="tx2"/>
                </a:solidFill>
                <a:latin typeface="Calibri" pitchFamily="34" charset="0"/>
              </a:rPr>
              <a:t>vinyl </a:t>
            </a:r>
            <a:r>
              <a:rPr lang="en-US" sz="1600" b="1" dirty="0">
                <a:solidFill>
                  <a:schemeClr val="tx2"/>
                </a:solidFill>
                <a:latin typeface="Calibri" pitchFamily="34" charset="0"/>
              </a:rPr>
              <a:t>album</a:t>
            </a:r>
          </a:p>
          <a:p>
            <a:pPr>
              <a:buFontTx/>
              <a:buNone/>
            </a:pPr>
            <a:endParaRPr lang="en-US" sz="1600" b="1" dirty="0">
              <a:solidFill>
                <a:schemeClr val="tx2"/>
              </a:solidFill>
              <a:latin typeface="Calibri" pitchFamily="34" charset="0"/>
            </a:endParaRPr>
          </a:p>
          <a:p>
            <a:pPr>
              <a:buFontTx/>
              <a:buNone/>
            </a:pPr>
            <a:endParaRPr lang="en-US" sz="1600" b="1" dirty="0">
              <a:solidFill>
                <a:schemeClr val="tx2"/>
              </a:solidFill>
              <a:latin typeface="Calibri" pitchFamily="34" charset="0"/>
            </a:endParaRPr>
          </a:p>
          <a:p>
            <a:pPr>
              <a:buFontTx/>
              <a:buNone/>
            </a:pPr>
            <a:r>
              <a:rPr lang="en-US" sz="1600" b="1" dirty="0" smtClean="0">
                <a:solidFill>
                  <a:schemeClr val="tx2"/>
                </a:solidFill>
                <a:latin typeface="Calibri" pitchFamily="34" charset="0"/>
              </a:rPr>
              <a:t>news</a:t>
            </a:r>
            <a:r>
              <a:rPr lang="en-US" sz="1600" b="1" dirty="0">
                <a:solidFill>
                  <a:schemeClr val="tx2"/>
                </a:solidFill>
                <a:latin typeface="Calibri" pitchFamily="34" charset="0"/>
              </a:rPr>
              <a:t>		   mail</a:t>
            </a:r>
          </a:p>
          <a:p>
            <a:pPr>
              <a:buFontTx/>
              <a:buNone/>
            </a:pPr>
            <a:endParaRPr lang="en-US" sz="1600" b="1" dirty="0">
              <a:solidFill>
                <a:schemeClr val="tx2"/>
              </a:solidFill>
              <a:latin typeface="Calibri" pitchFamily="34" charset="0"/>
            </a:endParaRPr>
          </a:p>
          <a:p>
            <a:pPr>
              <a:buFontTx/>
              <a:buNone/>
            </a:pPr>
            <a:r>
              <a:rPr lang="en-US" sz="1600" b="1" dirty="0" smtClean="0">
                <a:solidFill>
                  <a:schemeClr val="tx2"/>
                </a:solidFill>
                <a:latin typeface="Calibri" pitchFamily="34" charset="0"/>
              </a:rPr>
              <a:t>advertising            	   newspaper </a:t>
            </a:r>
            <a:r>
              <a:rPr lang="en-US" sz="1600" b="1" dirty="0">
                <a:solidFill>
                  <a:schemeClr val="tx2"/>
                </a:solidFill>
                <a:latin typeface="Calibri" pitchFamily="34" charset="0"/>
              </a:rPr>
              <a:t>delivery	</a:t>
            </a:r>
            <a:r>
              <a:rPr lang="en-US" sz="1600" b="1" dirty="0" smtClean="0">
                <a:solidFill>
                  <a:schemeClr val="tx2"/>
                </a:solidFill>
                <a:latin typeface="Calibri" pitchFamily="34" charset="0"/>
              </a:rPr>
              <a:t>	  phone</a:t>
            </a:r>
            <a:endParaRPr lang="en-US" sz="1600" b="1" dirty="0">
              <a:solidFill>
                <a:schemeClr val="tx2"/>
              </a:solidFill>
              <a:latin typeface="Calibri" pitchFamily="34" charset="0"/>
            </a:endParaRPr>
          </a:p>
          <a:p>
            <a:pPr>
              <a:buFontTx/>
              <a:buNone/>
            </a:pPr>
            <a:r>
              <a:rPr lang="en-US" sz="1600" b="1" dirty="0">
                <a:solidFill>
                  <a:schemeClr val="tx2"/>
                </a:solidFill>
                <a:latin typeface="Calibri" pitchFamily="34" charset="0"/>
              </a:rPr>
              <a:t>								   paper</a:t>
            </a:r>
          </a:p>
          <a:p>
            <a:pPr>
              <a:buFontTx/>
              <a:buNone/>
            </a:pPr>
            <a:r>
              <a:rPr lang="en-US" sz="1600" b="1" dirty="0" smtClean="0">
                <a:solidFill>
                  <a:schemeClr val="tx2"/>
                </a:solidFill>
                <a:latin typeface="Calibri" pitchFamily="34" charset="0"/>
              </a:rPr>
              <a:t>radio station</a:t>
            </a:r>
            <a:r>
              <a:rPr lang="en-US" sz="1600" b="1" dirty="0">
                <a:solidFill>
                  <a:schemeClr val="tx2"/>
                </a:solidFill>
                <a:latin typeface="Calibri" pitchFamily="34" charset="0"/>
              </a:rPr>
              <a:t>				</a:t>
            </a:r>
            <a:r>
              <a:rPr lang="en-US" sz="1600" b="1" dirty="0" smtClean="0">
                <a:solidFill>
                  <a:schemeClr val="tx2"/>
                </a:solidFill>
                <a:latin typeface="Calibri" pitchFamily="34" charset="0"/>
              </a:rPr>
              <a:t>   non-electronic</a:t>
            </a:r>
            <a:endParaRPr lang="en-US" sz="1600" b="1" dirty="0">
              <a:solidFill>
                <a:schemeClr val="tx2"/>
              </a:solidFill>
              <a:latin typeface="Calibri" pitchFamily="34" charset="0"/>
            </a:endParaRPr>
          </a:p>
        </p:txBody>
      </p:sp>
      <p:cxnSp>
        <p:nvCxnSpPr>
          <p:cNvPr id="6" name="Straight Arrow Connector 5"/>
          <p:cNvCxnSpPr/>
          <p:nvPr/>
        </p:nvCxnSpPr>
        <p:spPr>
          <a:xfrm>
            <a:off x="1752600" y="2590800"/>
            <a:ext cx="685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657600" y="2514600"/>
            <a:ext cx="1447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295400" y="2895600"/>
            <a:ext cx="11430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flipV="1">
            <a:off x="6019800" y="2590800"/>
            <a:ext cx="8382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6019800" y="3124200"/>
            <a:ext cx="838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6553200" y="4876800"/>
            <a:ext cx="4572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124200" y="2590800"/>
            <a:ext cx="1981200" cy="1828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895600" y="4038600"/>
            <a:ext cx="28194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114800" y="4724400"/>
            <a:ext cx="914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flipH="1" flipV="1">
            <a:off x="1333500" y="3314700"/>
            <a:ext cx="15240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flipH="1" flipV="1">
            <a:off x="1524000" y="3505200"/>
            <a:ext cx="1295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flipH="1" flipV="1">
            <a:off x="1905000" y="4038600"/>
            <a:ext cx="533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981200" y="4572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flipH="1" flipV="1">
            <a:off x="1524000" y="3657600"/>
            <a:ext cx="18288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4038600" y="2895600"/>
            <a:ext cx="1066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038600" y="3124200"/>
            <a:ext cx="1066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295400" y="3124200"/>
            <a:ext cx="10668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295400" y="3962400"/>
            <a:ext cx="11430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4" name="Picture 3" descr="eLearningFramework_Slides_v3_Page_09.png"/>
          <p:cNvPicPr>
            <a:picLocks noChangeAspect="1"/>
          </p:cNvPicPr>
          <p:nvPr/>
        </p:nvPicPr>
        <p:blipFill>
          <a:blip r:embed="rId4" cstate="print"/>
          <a:srcRect b="79420"/>
          <a:stretch>
            <a:fillRect/>
          </a:stretch>
        </p:blipFill>
        <p:spPr>
          <a:xfrm>
            <a:off x="0" y="0"/>
            <a:ext cx="9144000" cy="1436334"/>
          </a:xfrm>
          <a:prstGeom prst="rect">
            <a:avLst/>
          </a:prstGeom>
        </p:spPr>
      </p:pic>
      <p:sp>
        <p:nvSpPr>
          <p:cNvPr id="16" name="TextBox 15"/>
          <p:cNvSpPr txBox="1"/>
          <p:nvPr/>
        </p:nvSpPr>
        <p:spPr>
          <a:xfrm>
            <a:off x="3316150" y="1436334"/>
            <a:ext cx="2360112" cy="584775"/>
          </a:xfrm>
          <a:prstGeom prst="rect">
            <a:avLst/>
          </a:prstGeom>
          <a:noFill/>
        </p:spPr>
        <p:txBody>
          <a:bodyPr wrap="square" rtlCol="0">
            <a:spAutoFit/>
          </a:bodyPr>
          <a:lstStyle/>
          <a:p>
            <a:pPr algn="ctr"/>
            <a:r>
              <a:rPr lang="en-US" sz="3200" b="1" dirty="0" smtClean="0">
                <a:solidFill>
                  <a:srgbClr val="3C9391"/>
                </a:solidFill>
                <a:latin typeface="Calibri" pitchFamily="34" charset="0"/>
                <a:cs typeface="Calibri" pitchFamily="34" charset="0"/>
              </a:rPr>
              <a:t>Evaluation</a:t>
            </a:r>
          </a:p>
        </p:txBody>
      </p:sp>
      <p:pic>
        <p:nvPicPr>
          <p:cNvPr id="10" name="Picture 9"/>
          <p:cNvPicPr>
            <a:picLocks noChangeAspect="1"/>
          </p:cNvPicPr>
          <p:nvPr/>
        </p:nvPicPr>
        <p:blipFill>
          <a:blip r:embed="rId5" cstate="print"/>
          <a:stretch>
            <a:fillRect/>
          </a:stretch>
        </p:blipFill>
        <p:spPr>
          <a:xfrm>
            <a:off x="3316150" y="2762816"/>
            <a:ext cx="2510112" cy="3460750"/>
          </a:xfrm>
          <a:prstGeom prst="rect">
            <a:avLst/>
          </a:prstGeom>
        </p:spPr>
      </p:pic>
      <p:sp>
        <p:nvSpPr>
          <p:cNvPr id="11" name="TextBox 10"/>
          <p:cNvSpPr txBox="1"/>
          <p:nvPr/>
        </p:nvSpPr>
        <p:spPr>
          <a:xfrm>
            <a:off x="956038" y="2116485"/>
            <a:ext cx="2360112" cy="1077218"/>
          </a:xfrm>
          <a:prstGeom prst="rect">
            <a:avLst/>
          </a:prstGeom>
          <a:noFill/>
        </p:spPr>
        <p:txBody>
          <a:bodyPr wrap="square" rtlCol="0">
            <a:spAutoFit/>
          </a:bodyPr>
          <a:lstStyle/>
          <a:p>
            <a:pPr algn="ctr"/>
            <a:r>
              <a:rPr lang="en-US" sz="3200" b="1" dirty="0" smtClean="0">
                <a:solidFill>
                  <a:srgbClr val="3C9391"/>
                </a:solidFill>
                <a:latin typeface="Calibri" pitchFamily="34" charset="0"/>
                <a:cs typeface="Calibri" pitchFamily="34" charset="0"/>
              </a:rPr>
              <a:t>iNACOL Standards</a:t>
            </a:r>
          </a:p>
        </p:txBody>
      </p:sp>
      <p:sp>
        <p:nvSpPr>
          <p:cNvPr id="12" name="TextBox 11"/>
          <p:cNvSpPr txBox="1"/>
          <p:nvPr/>
        </p:nvSpPr>
        <p:spPr>
          <a:xfrm>
            <a:off x="6299256" y="2116485"/>
            <a:ext cx="2360112" cy="584775"/>
          </a:xfrm>
          <a:prstGeom prst="rect">
            <a:avLst/>
          </a:prstGeom>
          <a:noFill/>
        </p:spPr>
        <p:txBody>
          <a:bodyPr wrap="square" rtlCol="0">
            <a:spAutoFit/>
          </a:bodyPr>
          <a:lstStyle/>
          <a:p>
            <a:pPr algn="ctr"/>
            <a:r>
              <a:rPr lang="en-US" sz="3200" b="1" dirty="0" smtClean="0">
                <a:solidFill>
                  <a:srgbClr val="3C9391"/>
                </a:solidFill>
                <a:latin typeface="Calibri" pitchFamily="34" charset="0"/>
                <a:cs typeface="Calibri" pitchFamily="34" charset="0"/>
              </a:rPr>
              <a:t>CLRN</a:t>
            </a:r>
          </a:p>
        </p:txBody>
      </p:sp>
      <p:sp>
        <p:nvSpPr>
          <p:cNvPr id="13" name="TextBox 12"/>
          <p:cNvSpPr txBox="1"/>
          <p:nvPr/>
        </p:nvSpPr>
        <p:spPr>
          <a:xfrm>
            <a:off x="6324600" y="4343400"/>
            <a:ext cx="2360112" cy="646331"/>
          </a:xfrm>
          <a:prstGeom prst="rect">
            <a:avLst/>
          </a:prstGeom>
          <a:noFill/>
        </p:spPr>
        <p:txBody>
          <a:bodyPr wrap="square" rtlCol="0">
            <a:spAutoFit/>
          </a:bodyPr>
          <a:lstStyle/>
          <a:p>
            <a:pPr algn="ctr"/>
            <a:r>
              <a:rPr lang="en-US" sz="3600" b="1" dirty="0" smtClean="0">
                <a:solidFill>
                  <a:srgbClr val="3C9391"/>
                </a:solidFill>
                <a:latin typeface="Calibri" pitchFamily="34" charset="0"/>
                <a:cs typeface="Calibri" pitchFamily="34" charset="0"/>
              </a:rPr>
              <a:t>“a-g”</a:t>
            </a:r>
          </a:p>
        </p:txBody>
      </p:sp>
      <p:sp>
        <p:nvSpPr>
          <p:cNvPr id="15" name="TextBox 14"/>
          <p:cNvSpPr txBox="1"/>
          <p:nvPr/>
        </p:nvSpPr>
        <p:spPr>
          <a:xfrm>
            <a:off x="956038" y="4268423"/>
            <a:ext cx="2360112" cy="1077218"/>
          </a:xfrm>
          <a:prstGeom prst="rect">
            <a:avLst/>
          </a:prstGeom>
          <a:noFill/>
        </p:spPr>
        <p:txBody>
          <a:bodyPr wrap="square" rtlCol="0">
            <a:spAutoFit/>
          </a:bodyPr>
          <a:lstStyle/>
          <a:p>
            <a:pPr algn="ctr"/>
            <a:r>
              <a:rPr lang="en-US" sz="3200" b="1" dirty="0" smtClean="0">
                <a:solidFill>
                  <a:srgbClr val="3C9391"/>
                </a:solidFill>
                <a:latin typeface="Calibri" pitchFamily="34" charset="0"/>
                <a:cs typeface="Calibri" pitchFamily="34" charset="0"/>
              </a:rPr>
              <a:t>Common Core</a:t>
            </a:r>
          </a:p>
        </p:txBody>
      </p:sp>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4" name="Picture 3" descr="eLearningFramework_Slides_v3_Page_09.png"/>
          <p:cNvPicPr>
            <a:picLocks noChangeAspect="1"/>
          </p:cNvPicPr>
          <p:nvPr/>
        </p:nvPicPr>
        <p:blipFill>
          <a:blip r:embed="rId4" cstate="print"/>
          <a:srcRect b="79420"/>
          <a:stretch>
            <a:fillRect/>
          </a:stretch>
        </p:blipFill>
        <p:spPr>
          <a:xfrm>
            <a:off x="0" y="0"/>
            <a:ext cx="9144000" cy="1436334"/>
          </a:xfrm>
          <a:prstGeom prst="rect">
            <a:avLst/>
          </a:prstGeom>
        </p:spPr>
      </p:pic>
      <p:sp>
        <p:nvSpPr>
          <p:cNvPr id="8" name="TextBox 7"/>
          <p:cNvSpPr txBox="1"/>
          <p:nvPr/>
        </p:nvSpPr>
        <p:spPr>
          <a:xfrm>
            <a:off x="776212" y="1436334"/>
            <a:ext cx="7681988" cy="4708981"/>
          </a:xfrm>
          <a:prstGeom prst="rect">
            <a:avLst/>
          </a:prstGeom>
          <a:noFill/>
        </p:spPr>
        <p:txBody>
          <a:bodyPr wrap="square" rtlCol="0">
            <a:spAutoFit/>
          </a:bodyPr>
          <a:lstStyle/>
          <a:p>
            <a:pPr algn="ctr"/>
            <a:r>
              <a:rPr lang="en-US" sz="3600" b="1" dirty="0" smtClean="0">
                <a:solidFill>
                  <a:srgbClr val="3C9391"/>
                </a:solidFill>
                <a:latin typeface="Calibri" pitchFamily="34" charset="0"/>
                <a:cs typeface="Calibri" pitchFamily="34" charset="0"/>
              </a:rPr>
              <a:t>Tools You Can Use</a:t>
            </a:r>
          </a:p>
          <a:p>
            <a:pPr>
              <a:spcAft>
                <a:spcPts val="1200"/>
              </a:spcAft>
            </a:pPr>
            <a:r>
              <a:rPr lang="en-US" sz="2800" b="1" dirty="0" smtClean="0">
                <a:solidFill>
                  <a:srgbClr val="3C9391"/>
                </a:solidFill>
                <a:latin typeface="Calibri" pitchFamily="34" charset="0"/>
                <a:cs typeface="Calibri" pitchFamily="34" charset="0"/>
                <a:hlinkClick r:id="rId5"/>
              </a:rPr>
              <a:t>iNACOL National Standards for Quality Online Courses</a:t>
            </a:r>
            <a:endParaRPr lang="en-US" sz="2800" b="1" dirty="0" smtClean="0">
              <a:solidFill>
                <a:srgbClr val="3C9391"/>
              </a:solidFill>
              <a:latin typeface="Calibri" pitchFamily="34" charset="0"/>
              <a:cs typeface="Calibri" pitchFamily="34" charset="0"/>
            </a:endParaRPr>
          </a:p>
          <a:p>
            <a:pPr>
              <a:spcAft>
                <a:spcPts val="1200"/>
              </a:spcAft>
            </a:pPr>
            <a:r>
              <a:rPr lang="en-US" sz="2800" b="1" dirty="0" smtClean="0">
                <a:solidFill>
                  <a:srgbClr val="3C9391"/>
                </a:solidFill>
                <a:latin typeface="Calibri" pitchFamily="34" charset="0"/>
                <a:cs typeface="Calibri" pitchFamily="34" charset="0"/>
              </a:rPr>
              <a:t> </a:t>
            </a:r>
            <a:r>
              <a:rPr lang="en-US" sz="2800" b="1" dirty="0" smtClean="0">
                <a:solidFill>
                  <a:srgbClr val="3C9391"/>
                </a:solidFill>
                <a:latin typeface="Calibri" pitchFamily="34" charset="0"/>
                <a:cs typeface="Calibri" pitchFamily="34" charset="0"/>
                <a:hlinkClick r:id="rId6"/>
              </a:rPr>
              <a:t>CLRN – California Learning Resource Network</a:t>
            </a:r>
            <a:endParaRPr lang="en-US" sz="2800" b="1" dirty="0" smtClean="0">
              <a:solidFill>
                <a:srgbClr val="3C9391"/>
              </a:solidFill>
              <a:latin typeface="Calibri" pitchFamily="34" charset="0"/>
              <a:cs typeface="Calibri" pitchFamily="34" charset="0"/>
            </a:endParaRPr>
          </a:p>
          <a:p>
            <a:pPr>
              <a:spcAft>
                <a:spcPts val="1200"/>
              </a:spcAft>
            </a:pPr>
            <a:r>
              <a:rPr lang="en-US" sz="2800" b="1" dirty="0" smtClean="0">
                <a:solidFill>
                  <a:srgbClr val="3C9391"/>
                </a:solidFill>
                <a:latin typeface="Calibri" pitchFamily="34" charset="0"/>
                <a:cs typeface="Calibri" pitchFamily="34" charset="0"/>
                <a:hlinkClick r:id="rId7"/>
              </a:rPr>
              <a:t>The University of California “a-g” Subject Area Requirements</a:t>
            </a:r>
            <a:endParaRPr lang="en-US" sz="2800" b="1" dirty="0" smtClean="0">
              <a:solidFill>
                <a:srgbClr val="3C9391"/>
              </a:solidFill>
              <a:latin typeface="Calibri" pitchFamily="34" charset="0"/>
              <a:cs typeface="Calibri" pitchFamily="34" charset="0"/>
            </a:endParaRPr>
          </a:p>
          <a:p>
            <a:pPr>
              <a:spcAft>
                <a:spcPts val="1200"/>
              </a:spcAft>
            </a:pPr>
            <a:r>
              <a:rPr lang="en-US" sz="2800" b="1" dirty="0" smtClean="0">
                <a:solidFill>
                  <a:srgbClr val="3C9391"/>
                </a:solidFill>
                <a:latin typeface="Calibri" pitchFamily="34" charset="0"/>
                <a:cs typeface="Calibri" pitchFamily="34" charset="0"/>
              </a:rPr>
              <a:t> </a:t>
            </a:r>
            <a:r>
              <a:rPr lang="en-US" sz="2800" b="1" dirty="0" smtClean="0">
                <a:solidFill>
                  <a:srgbClr val="3C9391"/>
                </a:solidFill>
                <a:latin typeface="Calibri" pitchFamily="34" charset="0"/>
                <a:cs typeface="Calibri" pitchFamily="34" charset="0"/>
                <a:hlinkClick r:id="rId8"/>
              </a:rPr>
              <a:t>The Common Core Standards Initiative</a:t>
            </a:r>
            <a:endParaRPr lang="en-US" sz="2800" b="1" dirty="0" smtClean="0">
              <a:solidFill>
                <a:srgbClr val="3C9391"/>
              </a:solidFill>
              <a:latin typeface="Calibri" pitchFamily="34" charset="0"/>
              <a:cs typeface="Calibri" pitchFamily="34" charset="0"/>
            </a:endParaRPr>
          </a:p>
          <a:p>
            <a:r>
              <a:rPr lang="en-US" sz="2800" b="1" dirty="0" smtClean="0">
                <a:solidFill>
                  <a:srgbClr val="3C9391"/>
                </a:solidFill>
                <a:latin typeface="Calibri" pitchFamily="34" charset="0"/>
                <a:cs typeface="Calibri" pitchFamily="34" charset="0"/>
                <a:hlinkClick r:id="rId9"/>
              </a:rPr>
              <a:t> iNACOL – How to Start an Online Learning Program Website</a:t>
            </a:r>
            <a:endParaRPr lang="en-US" sz="2800" b="1" dirty="0" smtClean="0">
              <a:solidFill>
                <a:srgbClr val="3C9391"/>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arningFramework_Slides_v3_Page_10.pn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pic>
        <p:nvPicPr>
          <p:cNvPr id="11" name="Picture 10"/>
          <p:cNvPicPr>
            <a:picLocks noChangeAspect="1"/>
          </p:cNvPicPr>
          <p:nvPr/>
        </p:nvPicPr>
        <p:blipFill>
          <a:blip r:embed="rId5" cstate="print"/>
          <a:stretch>
            <a:fillRect/>
          </a:stretch>
        </p:blipFill>
        <p:spPr>
          <a:xfrm>
            <a:off x="5618703" y="1904292"/>
            <a:ext cx="1615855" cy="3324044"/>
          </a:xfrm>
          <a:prstGeom prst="rect">
            <a:avLst/>
          </a:prstGeom>
        </p:spPr>
      </p:pic>
      <p:sp>
        <p:nvSpPr>
          <p:cNvPr id="16" name="TextBox 15"/>
          <p:cNvSpPr txBox="1"/>
          <p:nvPr/>
        </p:nvSpPr>
        <p:spPr>
          <a:xfrm>
            <a:off x="956038" y="1904292"/>
            <a:ext cx="5978162" cy="3539430"/>
          </a:xfrm>
          <a:prstGeom prst="rect">
            <a:avLst/>
          </a:prstGeom>
          <a:noFill/>
        </p:spPr>
        <p:txBody>
          <a:bodyPr wrap="square" rtlCol="0">
            <a:spAutoFit/>
          </a:bodyPr>
          <a:lstStyle/>
          <a:p>
            <a:r>
              <a:rPr lang="en-US" sz="3200" b="1" dirty="0" smtClean="0">
                <a:solidFill>
                  <a:schemeClr val="accent3">
                    <a:lumMod val="75000"/>
                  </a:schemeClr>
                </a:solidFill>
                <a:latin typeface="Calibri" pitchFamily="34" charset="0"/>
                <a:cs typeface="Calibri" pitchFamily="34" charset="0"/>
              </a:rPr>
              <a:t>Know your…</a:t>
            </a:r>
          </a:p>
          <a:p>
            <a:endParaRPr lang="en-US" sz="3200" b="1" dirty="0" smtClean="0">
              <a:solidFill>
                <a:schemeClr val="accent3">
                  <a:lumMod val="75000"/>
                </a:schemeClr>
              </a:solidFill>
              <a:latin typeface="Calibri" pitchFamily="34" charset="0"/>
              <a:cs typeface="Calibri" pitchFamily="34" charset="0"/>
            </a:endParaRP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Educational goals</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Program structure</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Teacher Role</a:t>
            </a:r>
            <a:endParaRPr lang="en-US" sz="32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pic>
        <p:nvPicPr>
          <p:cNvPr id="5" name="Picture 4"/>
          <p:cNvPicPr>
            <a:picLocks noChangeAspect="1"/>
          </p:cNvPicPr>
          <p:nvPr/>
        </p:nvPicPr>
        <p:blipFill>
          <a:blip r:embed="rId5" cstate="print"/>
          <a:stretch>
            <a:fillRect/>
          </a:stretch>
        </p:blipFill>
        <p:spPr>
          <a:xfrm>
            <a:off x="3506788" y="3625513"/>
            <a:ext cx="2128837" cy="2166405"/>
          </a:xfrm>
          <a:prstGeom prst="rect">
            <a:avLst/>
          </a:prstGeom>
        </p:spPr>
      </p:pic>
      <p:sp>
        <p:nvSpPr>
          <p:cNvPr id="6" name="TextBox 5"/>
          <p:cNvSpPr txBox="1"/>
          <p:nvPr/>
        </p:nvSpPr>
        <p:spPr>
          <a:xfrm>
            <a:off x="1685205" y="1904292"/>
            <a:ext cx="5818167" cy="1077218"/>
          </a:xfrm>
          <a:prstGeom prst="rect">
            <a:avLst/>
          </a:prstGeom>
          <a:noFill/>
        </p:spPr>
        <p:txBody>
          <a:bodyPr wrap="square" rtlCol="0">
            <a:spAutoFit/>
          </a:bodyPr>
          <a:lstStyle/>
          <a:p>
            <a:pPr algn="ctr"/>
            <a:r>
              <a:rPr lang="en-US" sz="3200" b="1" dirty="0" smtClean="0">
                <a:solidFill>
                  <a:schemeClr val="accent3">
                    <a:lumMod val="75000"/>
                  </a:schemeClr>
                </a:solidFill>
                <a:latin typeface="Calibri" pitchFamily="34" charset="0"/>
                <a:cs typeface="Calibri" pitchFamily="34" charset="0"/>
              </a:rPr>
              <a:t>iNACOL Standards for Quality Online Teaching</a:t>
            </a:r>
          </a:p>
        </p:txBody>
      </p:sp>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sp>
        <p:nvSpPr>
          <p:cNvPr id="6" name="TextBox 5"/>
          <p:cNvSpPr txBox="1"/>
          <p:nvPr/>
        </p:nvSpPr>
        <p:spPr>
          <a:xfrm>
            <a:off x="1026603" y="1904292"/>
            <a:ext cx="1960634"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Hiring</a:t>
            </a:r>
          </a:p>
        </p:txBody>
      </p:sp>
      <p:sp>
        <p:nvSpPr>
          <p:cNvPr id="10" name="TextBox 9"/>
          <p:cNvSpPr txBox="1"/>
          <p:nvPr/>
        </p:nvSpPr>
        <p:spPr>
          <a:xfrm>
            <a:off x="4986567" y="4864599"/>
            <a:ext cx="3210201" cy="1200329"/>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Professional Development</a:t>
            </a:r>
          </a:p>
        </p:txBody>
      </p:sp>
      <p:pic>
        <p:nvPicPr>
          <p:cNvPr id="11" name="Picture 10"/>
          <p:cNvPicPr>
            <a:picLocks noChangeAspect="1"/>
          </p:cNvPicPr>
          <p:nvPr/>
        </p:nvPicPr>
        <p:blipFill>
          <a:blip r:embed="rId5" cstate="print"/>
          <a:stretch>
            <a:fillRect/>
          </a:stretch>
        </p:blipFill>
        <p:spPr>
          <a:xfrm>
            <a:off x="787400" y="3215647"/>
            <a:ext cx="2670267" cy="2249117"/>
          </a:xfrm>
          <a:prstGeom prst="rect">
            <a:avLst/>
          </a:prstGeom>
        </p:spPr>
      </p:pic>
      <p:pic>
        <p:nvPicPr>
          <p:cNvPr id="12" name="Picture 11"/>
          <p:cNvPicPr>
            <a:picLocks noChangeAspect="1"/>
          </p:cNvPicPr>
          <p:nvPr/>
        </p:nvPicPr>
        <p:blipFill>
          <a:blip r:embed="rId6" cstate="print"/>
          <a:stretch>
            <a:fillRect/>
          </a:stretch>
        </p:blipFill>
        <p:spPr>
          <a:xfrm>
            <a:off x="4986567" y="1984926"/>
            <a:ext cx="2629267" cy="2461441"/>
          </a:xfrm>
          <a:prstGeom prst="rect">
            <a:avLst/>
          </a:prstGeom>
        </p:spPr>
      </p:pic>
    </p:spTree>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sp>
        <p:nvSpPr>
          <p:cNvPr id="6" name="TextBox 5"/>
          <p:cNvSpPr txBox="1"/>
          <p:nvPr/>
        </p:nvSpPr>
        <p:spPr>
          <a:xfrm>
            <a:off x="2438400" y="2057400"/>
            <a:ext cx="4089965" cy="646331"/>
          </a:xfrm>
          <a:prstGeom prst="rect">
            <a:avLst/>
          </a:prstGeom>
          <a:noFill/>
        </p:spPr>
        <p:txBody>
          <a:bodyPr wrap="square" rtlCol="0">
            <a:spAutoFit/>
          </a:bodyPr>
          <a:lstStyle/>
          <a:p>
            <a:r>
              <a:rPr lang="en-US" sz="3600" b="1" dirty="0" smtClean="0">
                <a:solidFill>
                  <a:schemeClr val="accent3">
                    <a:lumMod val="75000"/>
                  </a:schemeClr>
                </a:solidFill>
                <a:latin typeface="Calibri" pitchFamily="34" charset="0"/>
                <a:cs typeface="Calibri" pitchFamily="34" charset="0"/>
              </a:rPr>
              <a:t>“First Timers”</a:t>
            </a:r>
          </a:p>
        </p:txBody>
      </p:sp>
      <p:pic>
        <p:nvPicPr>
          <p:cNvPr id="13" name="Picture 12"/>
          <p:cNvPicPr>
            <a:picLocks noChangeAspect="1"/>
          </p:cNvPicPr>
          <p:nvPr/>
        </p:nvPicPr>
        <p:blipFill>
          <a:blip r:embed="rId5" cstate="print"/>
          <a:stretch>
            <a:fillRect/>
          </a:stretch>
        </p:blipFill>
        <p:spPr>
          <a:xfrm>
            <a:off x="770828" y="1944107"/>
            <a:ext cx="1217613" cy="1790607"/>
          </a:xfrm>
          <a:prstGeom prst="rect">
            <a:avLst/>
          </a:prstGeom>
        </p:spPr>
      </p:pic>
      <p:pic>
        <p:nvPicPr>
          <p:cNvPr id="14" name="Picture 13"/>
          <p:cNvPicPr>
            <a:picLocks noChangeAspect="1"/>
          </p:cNvPicPr>
          <p:nvPr/>
        </p:nvPicPr>
        <p:blipFill>
          <a:blip r:embed="rId6" cstate="print"/>
          <a:stretch>
            <a:fillRect/>
          </a:stretch>
        </p:blipFill>
        <p:spPr>
          <a:xfrm>
            <a:off x="7005247" y="5017218"/>
            <a:ext cx="1727200" cy="1549400"/>
          </a:xfrm>
          <a:prstGeom prst="rect">
            <a:avLst/>
          </a:prstGeom>
        </p:spPr>
      </p:pic>
      <p:sp>
        <p:nvSpPr>
          <p:cNvPr id="15" name="TextBox 14"/>
          <p:cNvSpPr txBox="1"/>
          <p:nvPr/>
        </p:nvSpPr>
        <p:spPr>
          <a:xfrm>
            <a:off x="2362200" y="2667000"/>
            <a:ext cx="5867400" cy="2862322"/>
          </a:xfrm>
          <a:prstGeom prst="rect">
            <a:avLst/>
          </a:prstGeom>
          <a:noFill/>
        </p:spPr>
        <p:txBody>
          <a:bodyPr wrap="square" rtlCol="0">
            <a:spAutoFit/>
          </a:bodyPr>
          <a:lstStyle/>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Teacher Prep Programs</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Mentoring</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CUE – Leading Edge Certification</a:t>
            </a:r>
          </a:p>
          <a:p>
            <a:endParaRPr lang="en-US" sz="3600" b="1" dirty="0" smtClean="0">
              <a:solidFill>
                <a:schemeClr val="accent3">
                  <a:lumMod val="75000"/>
                </a:schemeClr>
              </a:solidFill>
            </a:endParaRPr>
          </a:p>
        </p:txBody>
      </p:sp>
    </p:spTree>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pic>
        <p:nvPicPr>
          <p:cNvPr id="10" name="Picture 9"/>
          <p:cNvPicPr>
            <a:picLocks noChangeAspect="1"/>
          </p:cNvPicPr>
          <p:nvPr/>
        </p:nvPicPr>
        <p:blipFill>
          <a:blip r:embed="rId5" cstate="print"/>
          <a:stretch>
            <a:fillRect/>
          </a:stretch>
        </p:blipFill>
        <p:spPr>
          <a:xfrm>
            <a:off x="5277785" y="1844712"/>
            <a:ext cx="2804665" cy="3300875"/>
          </a:xfrm>
          <a:prstGeom prst="rect">
            <a:avLst/>
          </a:prstGeom>
        </p:spPr>
      </p:pic>
      <p:sp>
        <p:nvSpPr>
          <p:cNvPr id="11" name="TextBox 10"/>
          <p:cNvSpPr txBox="1"/>
          <p:nvPr/>
        </p:nvSpPr>
        <p:spPr>
          <a:xfrm>
            <a:off x="609600" y="1905000"/>
            <a:ext cx="4089965" cy="646331"/>
          </a:xfrm>
          <a:prstGeom prst="rect">
            <a:avLst/>
          </a:prstGeom>
          <a:noFill/>
        </p:spPr>
        <p:txBody>
          <a:bodyPr wrap="square" rtlCol="0">
            <a:spAutoFit/>
          </a:bodyPr>
          <a:lstStyle/>
          <a:p>
            <a:r>
              <a:rPr lang="en-US" sz="3600" b="1" dirty="0" smtClean="0">
                <a:solidFill>
                  <a:schemeClr val="accent3">
                    <a:lumMod val="75000"/>
                  </a:schemeClr>
                </a:solidFill>
                <a:latin typeface="Calibri" pitchFamily="34" charset="0"/>
                <a:cs typeface="Calibri" pitchFamily="34" charset="0"/>
              </a:rPr>
              <a:t>Year One Support</a:t>
            </a:r>
          </a:p>
        </p:txBody>
      </p:sp>
      <p:sp>
        <p:nvSpPr>
          <p:cNvPr id="13" name="TextBox 12"/>
          <p:cNvSpPr txBox="1"/>
          <p:nvPr/>
        </p:nvSpPr>
        <p:spPr>
          <a:xfrm>
            <a:off x="533400" y="2667000"/>
            <a:ext cx="5867400" cy="2123658"/>
          </a:xfrm>
          <a:prstGeom prst="rect">
            <a:avLst/>
          </a:prstGeom>
          <a:noFill/>
        </p:spPr>
        <p:txBody>
          <a:bodyPr wrap="square" rtlCol="0">
            <a:spAutoFit/>
          </a:bodyPr>
          <a:lstStyle/>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Classroom management</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Communication</a:t>
            </a:r>
          </a:p>
          <a:p>
            <a:endParaRPr lang="en-US" sz="3600" b="1" dirty="0" smtClean="0">
              <a:solidFill>
                <a:schemeClr val="accent3">
                  <a:lumMod val="75000"/>
                </a:schemeClr>
              </a:solidFill>
            </a:endParaRPr>
          </a:p>
        </p:txBody>
      </p:sp>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9" name="Picture 8" descr="Teaching Only.png"/>
          <p:cNvPicPr>
            <a:picLocks noChangeAspect="1"/>
          </p:cNvPicPr>
          <p:nvPr/>
        </p:nvPicPr>
        <p:blipFill>
          <a:blip r:embed="rId4" cstate="print"/>
          <a:stretch>
            <a:fillRect/>
          </a:stretch>
        </p:blipFill>
        <p:spPr>
          <a:xfrm>
            <a:off x="0" y="0"/>
            <a:ext cx="9144000" cy="1346662"/>
          </a:xfrm>
          <a:prstGeom prst="rect">
            <a:avLst/>
          </a:prstGeom>
        </p:spPr>
      </p:pic>
      <p:sp>
        <p:nvSpPr>
          <p:cNvPr id="11" name="TextBox 10"/>
          <p:cNvSpPr txBox="1"/>
          <p:nvPr/>
        </p:nvSpPr>
        <p:spPr>
          <a:xfrm>
            <a:off x="609600" y="1371600"/>
            <a:ext cx="7503372" cy="4708981"/>
          </a:xfrm>
          <a:prstGeom prst="rect">
            <a:avLst/>
          </a:prstGeom>
          <a:noFill/>
        </p:spPr>
        <p:txBody>
          <a:bodyPr wrap="square" rtlCol="0">
            <a:spAutoFit/>
          </a:bodyPr>
          <a:lstStyle/>
          <a:p>
            <a:pPr algn="ctr">
              <a:spcAft>
                <a:spcPts val="1200"/>
              </a:spcAft>
            </a:pPr>
            <a:r>
              <a:rPr lang="en-US" sz="3600" b="1" dirty="0" smtClean="0">
                <a:solidFill>
                  <a:srgbClr val="9DA549"/>
                </a:solidFill>
                <a:latin typeface="Calibri" pitchFamily="34" charset="0"/>
                <a:cs typeface="Calibri" pitchFamily="34" charset="0"/>
              </a:rPr>
              <a:t>Tools You Can Use</a:t>
            </a:r>
          </a:p>
          <a:p>
            <a:pPr>
              <a:spcAft>
                <a:spcPts val="1200"/>
              </a:spcAft>
            </a:pPr>
            <a:r>
              <a:rPr lang="en-US" sz="2800" b="1" dirty="0" smtClean="0">
                <a:solidFill>
                  <a:srgbClr val="9DA549"/>
                </a:solidFill>
                <a:latin typeface="Calibri" pitchFamily="34" charset="0"/>
                <a:cs typeface="Calibri" pitchFamily="34" charset="0"/>
                <a:hlinkClick r:id="rId5"/>
              </a:rPr>
              <a:t>iNACOL National Standards for Quality Online Teaching</a:t>
            </a:r>
            <a:endParaRPr lang="en-US" sz="2800" b="1" dirty="0" smtClean="0">
              <a:solidFill>
                <a:srgbClr val="9DA549"/>
              </a:solidFill>
              <a:latin typeface="Calibri" pitchFamily="34" charset="0"/>
              <a:cs typeface="Calibri" pitchFamily="34" charset="0"/>
            </a:endParaRPr>
          </a:p>
          <a:p>
            <a:pPr>
              <a:spcAft>
                <a:spcPts val="1200"/>
              </a:spcAft>
            </a:pPr>
            <a:r>
              <a:rPr lang="en-US" sz="2800" b="1" dirty="0" smtClean="0">
                <a:solidFill>
                  <a:srgbClr val="9DA549"/>
                </a:solidFill>
                <a:latin typeface="Calibri" pitchFamily="34" charset="0"/>
                <a:cs typeface="Calibri" pitchFamily="34" charset="0"/>
                <a:hlinkClick r:id="rId6"/>
              </a:rPr>
              <a:t>Professional Development for Virtual Schooling and Online Learning</a:t>
            </a:r>
            <a:endParaRPr lang="en-US" sz="2800" b="1" dirty="0" smtClean="0">
              <a:solidFill>
                <a:srgbClr val="9DA549"/>
              </a:solidFill>
              <a:latin typeface="Calibri" pitchFamily="34" charset="0"/>
              <a:cs typeface="Calibri" pitchFamily="34" charset="0"/>
            </a:endParaRPr>
          </a:p>
          <a:p>
            <a:pPr>
              <a:spcAft>
                <a:spcPts val="1200"/>
              </a:spcAft>
            </a:pPr>
            <a:r>
              <a:rPr lang="en-US" sz="2800" b="1" dirty="0" smtClean="0">
                <a:solidFill>
                  <a:srgbClr val="9DA549"/>
                </a:solidFill>
                <a:latin typeface="Calibri" pitchFamily="34" charset="0"/>
                <a:cs typeface="Calibri" pitchFamily="34" charset="0"/>
                <a:hlinkClick r:id="rId7"/>
              </a:rPr>
              <a:t>Online Teacher Support Programs:  Mentoring and Coaching Models</a:t>
            </a:r>
            <a:endParaRPr lang="en-US" sz="2800" b="1" dirty="0" smtClean="0">
              <a:solidFill>
                <a:srgbClr val="9DA549"/>
              </a:solidFill>
              <a:latin typeface="Calibri" pitchFamily="34" charset="0"/>
              <a:cs typeface="Calibri" pitchFamily="34" charset="0"/>
            </a:endParaRPr>
          </a:p>
          <a:p>
            <a:r>
              <a:rPr lang="en-US" sz="2800" b="1" dirty="0" smtClean="0">
                <a:solidFill>
                  <a:srgbClr val="9DA549"/>
                </a:solidFill>
                <a:latin typeface="Calibri" pitchFamily="34" charset="0"/>
                <a:cs typeface="Calibri" pitchFamily="34" charset="0"/>
                <a:hlinkClick r:id="rId8"/>
              </a:rPr>
              <a:t>Computer Using Educators – Certified Online Teacher</a:t>
            </a:r>
            <a:endParaRPr lang="en-US" sz="2800" b="1" dirty="0" smtClean="0">
              <a:solidFill>
                <a:srgbClr val="9DA549"/>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arningFramework_Slides_v3_Page_11.png"/>
          <p:cNvPicPr>
            <a:picLocks noChangeAspect="1"/>
          </p:cNvPicPr>
          <p:nvPr/>
        </p:nvPicPr>
        <p:blipFill>
          <a:blip r:embed="rId3" cstate="print"/>
          <a:stretch>
            <a:fillRect/>
          </a:stretch>
        </p:blipFill>
        <p:spPr>
          <a:xfrm>
            <a:off x="0" y="0"/>
            <a:ext cx="9359568" cy="6858000"/>
          </a:xfrm>
          <a:prstGeom prst="rect">
            <a:avLst/>
          </a:prstGeom>
        </p:spPr>
      </p:pic>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Home Media Ecology - Today</a:t>
            </a:r>
            <a:endParaRPr lang="en-US" sz="3600" dirty="0">
              <a:latin typeface="Arial" pitchFamily="34" charset="0"/>
              <a:cs typeface="Arial" pitchFamily="34" charset="0"/>
            </a:endParaRPr>
          </a:p>
        </p:txBody>
      </p:sp>
      <p:sp>
        <p:nvSpPr>
          <p:cNvPr id="4" name="Rectangle 3"/>
          <p:cNvSpPr>
            <a:spLocks noGrp="1" noChangeArrowheads="1"/>
          </p:cNvSpPr>
          <p:nvPr>
            <p:ph idx="1"/>
          </p:nvPr>
        </p:nvSpPr>
        <p:spPr>
          <a:xfrm>
            <a:off x="457200" y="1524000"/>
            <a:ext cx="8229600" cy="4525963"/>
          </a:xfrm>
          <a:noFill/>
          <a:ln/>
        </p:spPr>
        <p:txBody>
          <a:bodyPr>
            <a:noAutofit/>
          </a:bodyPr>
          <a:lstStyle/>
          <a:p>
            <a:pPr>
              <a:lnSpc>
                <a:spcPct val="80000"/>
              </a:lnSpc>
              <a:buFontTx/>
              <a:buNone/>
            </a:pPr>
            <a:r>
              <a:rPr lang="en-US" sz="1600" b="1" u="sng" dirty="0" smtClean="0">
                <a:solidFill>
                  <a:srgbClr val="993300"/>
                </a:solidFill>
                <a:latin typeface="Calibri" pitchFamily="34" charset="0"/>
              </a:rPr>
              <a:t>Product</a:t>
            </a:r>
            <a:r>
              <a:rPr lang="en-US" sz="1600" b="1" dirty="0">
                <a:solidFill>
                  <a:srgbClr val="993300"/>
                </a:solidFill>
                <a:latin typeface="Calibri" pitchFamily="34" charset="0"/>
              </a:rPr>
              <a:t>	</a:t>
            </a:r>
            <a:r>
              <a:rPr lang="en-US" sz="1600" b="1" dirty="0" smtClean="0">
                <a:solidFill>
                  <a:srgbClr val="993300"/>
                </a:solidFill>
                <a:latin typeface="Calibri" pitchFamily="34" charset="0"/>
              </a:rPr>
              <a:t>	</a:t>
            </a:r>
            <a:r>
              <a:rPr lang="en-US" sz="1600" b="1" u="sng" dirty="0" smtClean="0">
                <a:solidFill>
                  <a:srgbClr val="993300"/>
                </a:solidFill>
                <a:latin typeface="Calibri" pitchFamily="34" charset="0"/>
              </a:rPr>
              <a:t>Route </a:t>
            </a:r>
            <a:r>
              <a:rPr lang="en-US" sz="1600" b="1" u="sng" dirty="0">
                <a:solidFill>
                  <a:srgbClr val="993300"/>
                </a:solidFill>
                <a:latin typeface="Calibri" pitchFamily="34" charset="0"/>
              </a:rPr>
              <a:t>to home</a:t>
            </a:r>
            <a:r>
              <a:rPr lang="en-US" sz="1600" b="1" dirty="0">
                <a:solidFill>
                  <a:srgbClr val="993300"/>
                </a:solidFill>
                <a:latin typeface="Calibri" pitchFamily="34" charset="0"/>
              </a:rPr>
              <a:t>	   	</a:t>
            </a:r>
            <a:r>
              <a:rPr lang="en-US" sz="1600" b="1" u="sng" dirty="0">
                <a:solidFill>
                  <a:srgbClr val="993300"/>
                </a:solidFill>
                <a:latin typeface="Calibri" pitchFamily="34" charset="0"/>
              </a:rPr>
              <a:t>Display</a:t>
            </a:r>
            <a:r>
              <a:rPr lang="en-US" sz="1600" b="1" dirty="0">
                <a:solidFill>
                  <a:srgbClr val="993300"/>
                </a:solidFill>
                <a:latin typeface="Calibri" pitchFamily="34" charset="0"/>
              </a:rPr>
              <a:t>	     	</a:t>
            </a:r>
            <a:r>
              <a:rPr lang="en-US" sz="1600" b="1" u="sng" dirty="0">
                <a:solidFill>
                  <a:srgbClr val="993300"/>
                </a:solidFill>
                <a:latin typeface="Calibri" pitchFamily="34" charset="0"/>
              </a:rPr>
              <a:t>Local storage</a:t>
            </a:r>
          </a:p>
          <a:p>
            <a:pPr>
              <a:lnSpc>
                <a:spcPct val="80000"/>
              </a:lnSpc>
              <a:buFontTx/>
              <a:buNone/>
            </a:pPr>
            <a:r>
              <a:rPr lang="en-US" sz="1600" b="1" dirty="0">
                <a:solidFill>
                  <a:schemeClr val="tx2"/>
                </a:solidFill>
                <a:latin typeface="Calibri" pitchFamily="34" charset="0"/>
              </a:rPr>
              <a:t>			  </a:t>
            </a:r>
            <a:r>
              <a:rPr lang="en-US" sz="1600" b="1" dirty="0" smtClean="0">
                <a:solidFill>
                  <a:schemeClr val="tx2"/>
                </a:solidFill>
                <a:latin typeface="Calibri" pitchFamily="34" charset="0"/>
              </a:rPr>
              <a:t> </a:t>
            </a:r>
            <a:endParaRPr lang="en-US" sz="1600" b="1" dirty="0">
              <a:solidFill>
                <a:schemeClr val="tx2"/>
              </a:solidFill>
              <a:latin typeface="Calibri" pitchFamily="34" charset="0"/>
            </a:endParaRPr>
          </a:p>
          <a:p>
            <a:pPr>
              <a:lnSpc>
                <a:spcPct val="80000"/>
              </a:lnSpc>
              <a:buFontTx/>
              <a:buNone/>
            </a:pPr>
            <a:r>
              <a:rPr lang="en-US" sz="1600" b="1" dirty="0" smtClean="0">
                <a:solidFill>
                  <a:schemeClr val="tx2"/>
                </a:solidFill>
                <a:latin typeface="Calibri" pitchFamily="34" charset="0"/>
              </a:rPr>
              <a:t>broadcast TV</a:t>
            </a:r>
            <a:r>
              <a:rPr lang="en-US" sz="1600" b="1" dirty="0">
                <a:solidFill>
                  <a:schemeClr val="tx2"/>
                </a:solidFill>
                <a:latin typeface="Calibri" pitchFamily="34" charset="0"/>
              </a:rPr>
              <a:t>	  </a:t>
            </a:r>
            <a:r>
              <a:rPr lang="en-US" sz="1600" b="1" dirty="0" smtClean="0">
                <a:solidFill>
                  <a:schemeClr val="tx2"/>
                </a:solidFill>
                <a:latin typeface="Calibri" pitchFamily="34" charset="0"/>
              </a:rPr>
              <a:t>cable			TV		DVD</a:t>
            </a:r>
            <a:endParaRPr lang="en-US" sz="1600" b="1" dirty="0">
              <a:solidFill>
                <a:schemeClr val="tx2"/>
              </a:solidFill>
              <a:latin typeface="Calibri" pitchFamily="34" charset="0"/>
            </a:endParaRPr>
          </a:p>
          <a:p>
            <a:pPr>
              <a:lnSpc>
                <a:spcPct val="80000"/>
              </a:lnSpc>
              <a:buFontTx/>
              <a:buNone/>
            </a:pPr>
            <a:r>
              <a:rPr lang="en-US" sz="1600" b="1" dirty="0" smtClean="0">
                <a:solidFill>
                  <a:schemeClr val="tx2"/>
                </a:solidFill>
                <a:latin typeface="Calibri" pitchFamily="34" charset="0"/>
              </a:rPr>
              <a:t>cable TV</a:t>
            </a:r>
            <a:r>
              <a:rPr lang="en-US" sz="1600" b="1" dirty="0">
                <a:solidFill>
                  <a:schemeClr val="tx2"/>
                </a:solidFill>
                <a:latin typeface="Calibri" pitchFamily="34" charset="0"/>
              </a:rPr>
              <a:t>	</a:t>
            </a:r>
            <a:r>
              <a:rPr lang="en-US" sz="1600" b="1" dirty="0" smtClean="0">
                <a:solidFill>
                  <a:schemeClr val="tx2"/>
                </a:solidFill>
                <a:latin typeface="Calibri" pitchFamily="34" charset="0"/>
              </a:rPr>
              <a:t>   	  telephone		radio		DDR</a:t>
            </a:r>
            <a:endParaRPr lang="en-US" sz="1600" b="1" dirty="0">
              <a:solidFill>
                <a:schemeClr val="tx2"/>
              </a:solidFill>
              <a:latin typeface="Calibri" pitchFamily="34" charset="0"/>
            </a:endParaRPr>
          </a:p>
          <a:p>
            <a:pPr>
              <a:lnSpc>
                <a:spcPct val="80000"/>
              </a:lnSpc>
              <a:buFontTx/>
              <a:buNone/>
            </a:pPr>
            <a:r>
              <a:rPr lang="en-US" sz="1600" b="1" dirty="0" smtClean="0">
                <a:solidFill>
                  <a:schemeClr val="tx2"/>
                </a:solidFill>
                <a:latin typeface="Calibri" pitchFamily="34" charset="0"/>
              </a:rPr>
              <a:t>satellite TV   	   </a:t>
            </a:r>
            <a:r>
              <a:rPr lang="en-US" sz="1600" b="1" dirty="0" err="1" smtClean="0">
                <a:solidFill>
                  <a:schemeClr val="tx2"/>
                </a:solidFill>
                <a:latin typeface="Calibri" pitchFamily="34" charset="0"/>
              </a:rPr>
              <a:t>wi-fi</a:t>
            </a:r>
            <a:r>
              <a:rPr lang="en-US" sz="1600" b="1" dirty="0" smtClean="0">
                <a:solidFill>
                  <a:schemeClr val="tx2"/>
                </a:solidFill>
                <a:latin typeface="Calibri" pitchFamily="34" charset="0"/>
              </a:rPr>
              <a:t>			PC</a:t>
            </a:r>
            <a:r>
              <a:rPr lang="en-US" sz="1600" b="1" dirty="0">
                <a:solidFill>
                  <a:schemeClr val="tx2"/>
                </a:solidFill>
                <a:latin typeface="Calibri" pitchFamily="34" charset="0"/>
              </a:rPr>
              <a:t>	</a:t>
            </a:r>
            <a:r>
              <a:rPr lang="en-US" sz="1600" b="1" dirty="0" smtClean="0">
                <a:solidFill>
                  <a:schemeClr val="tx2"/>
                </a:solidFill>
                <a:latin typeface="Calibri" pitchFamily="34" charset="0"/>
              </a:rPr>
              <a:t>	</a:t>
            </a:r>
            <a:r>
              <a:rPr lang="en-US" sz="1600" b="1" dirty="0" err="1" smtClean="0">
                <a:solidFill>
                  <a:schemeClr val="tx2"/>
                </a:solidFill>
                <a:latin typeface="Calibri" pitchFamily="34" charset="0"/>
              </a:rPr>
              <a:t>PC</a:t>
            </a:r>
            <a:r>
              <a:rPr lang="en-US" sz="1600" b="1" dirty="0" smtClean="0">
                <a:solidFill>
                  <a:schemeClr val="tx2"/>
                </a:solidFill>
                <a:latin typeface="Calibri" pitchFamily="34" charset="0"/>
              </a:rPr>
              <a:t> hard drive</a:t>
            </a:r>
            <a:endParaRPr lang="en-US" sz="1600" b="1" dirty="0">
              <a:solidFill>
                <a:schemeClr val="tx2"/>
              </a:solidFill>
              <a:latin typeface="Calibri" pitchFamily="34" charset="0"/>
            </a:endParaRPr>
          </a:p>
          <a:p>
            <a:pPr>
              <a:lnSpc>
                <a:spcPct val="80000"/>
              </a:lnSpc>
              <a:buFontTx/>
              <a:buNone/>
            </a:pPr>
            <a:r>
              <a:rPr lang="en-US" sz="1600" b="1" dirty="0" smtClean="0">
                <a:solidFill>
                  <a:schemeClr val="tx2"/>
                </a:solidFill>
                <a:latin typeface="Calibri" pitchFamily="34" charset="0"/>
              </a:rPr>
              <a:t>radio station	   wireless WAN		iPod		Flash media</a:t>
            </a:r>
          </a:p>
          <a:p>
            <a:pPr>
              <a:lnSpc>
                <a:spcPct val="80000"/>
              </a:lnSpc>
              <a:buFontTx/>
              <a:buNone/>
            </a:pPr>
            <a:r>
              <a:rPr lang="en-US" sz="1600" b="1" dirty="0" smtClean="0">
                <a:solidFill>
                  <a:schemeClr val="tx2"/>
                </a:solidFill>
                <a:latin typeface="Calibri" pitchFamily="34" charset="0"/>
              </a:rPr>
              <a:t>satellite radio        	   broadcast radio		cell phone		CD ROM</a:t>
            </a:r>
          </a:p>
          <a:p>
            <a:pPr>
              <a:lnSpc>
                <a:spcPct val="80000"/>
              </a:lnSpc>
              <a:buFontTx/>
              <a:buNone/>
            </a:pPr>
            <a:r>
              <a:rPr lang="en-US" sz="1600" b="1" dirty="0" smtClean="0">
                <a:solidFill>
                  <a:schemeClr val="tx2"/>
                </a:solidFill>
                <a:latin typeface="Calibri" pitchFamily="34" charset="0"/>
              </a:rPr>
              <a:t>website        	   satellite			pager		MP3</a:t>
            </a:r>
          </a:p>
          <a:p>
            <a:pPr>
              <a:lnSpc>
                <a:spcPct val="80000"/>
              </a:lnSpc>
              <a:buFontTx/>
              <a:buNone/>
            </a:pPr>
            <a:r>
              <a:rPr lang="en-US" sz="1600" b="1" dirty="0" smtClean="0">
                <a:solidFill>
                  <a:schemeClr val="tx2"/>
                </a:solidFill>
                <a:latin typeface="Calibri" pitchFamily="34" charset="0"/>
              </a:rPr>
              <a:t>blog 		   iPod			smart phone	game console</a:t>
            </a:r>
          </a:p>
          <a:p>
            <a:pPr>
              <a:lnSpc>
                <a:spcPct val="80000"/>
              </a:lnSpc>
              <a:buFontTx/>
              <a:buNone/>
            </a:pPr>
            <a:r>
              <a:rPr lang="en-US" sz="1600" b="1" dirty="0" smtClean="0">
                <a:solidFill>
                  <a:schemeClr val="tx2"/>
                </a:solidFill>
                <a:latin typeface="Calibri" pitchFamily="34" charset="0"/>
              </a:rPr>
              <a:t>wiki		   newspapers		game console	Web storage</a:t>
            </a:r>
          </a:p>
          <a:p>
            <a:pPr>
              <a:lnSpc>
                <a:spcPct val="80000"/>
              </a:lnSpc>
              <a:buFontTx/>
              <a:buNone/>
            </a:pPr>
            <a:r>
              <a:rPr lang="en-US" sz="1600" b="1" dirty="0" smtClean="0">
                <a:solidFill>
                  <a:schemeClr val="tx2"/>
                </a:solidFill>
                <a:latin typeface="Calibri" pitchFamily="34" charset="0"/>
              </a:rPr>
              <a:t>advertising				digital camera	digital camera</a:t>
            </a:r>
          </a:p>
          <a:p>
            <a:pPr>
              <a:lnSpc>
                <a:spcPct val="80000"/>
              </a:lnSpc>
              <a:buFontTx/>
              <a:buNone/>
            </a:pPr>
            <a:r>
              <a:rPr lang="en-US" sz="1600" b="1" dirty="0" smtClean="0">
                <a:solidFill>
                  <a:schemeClr val="tx2"/>
                </a:solidFill>
                <a:latin typeface="Calibri" pitchFamily="34" charset="0"/>
              </a:rPr>
              <a:t>streaming video				portable game	digital video</a:t>
            </a:r>
          </a:p>
          <a:p>
            <a:pPr>
              <a:lnSpc>
                <a:spcPct val="80000"/>
              </a:lnSpc>
              <a:buFontTx/>
              <a:buNone/>
            </a:pPr>
            <a:r>
              <a:rPr lang="en-US" sz="1600" b="1" dirty="0">
                <a:solidFill>
                  <a:schemeClr val="tx2"/>
                </a:solidFill>
                <a:latin typeface="Calibri" pitchFamily="34" charset="0"/>
              </a:rPr>
              <a:t>	 </a:t>
            </a:r>
            <a:r>
              <a:rPr lang="en-US" sz="1600" b="1" dirty="0" smtClean="0">
                <a:solidFill>
                  <a:schemeClr val="tx2"/>
                </a:solidFill>
                <a:latin typeface="Calibri" pitchFamily="34" charset="0"/>
              </a:rPr>
              <a:t>					</a:t>
            </a:r>
            <a:r>
              <a:rPr lang="en-US" sz="1600" b="1" dirty="0" err="1" smtClean="0">
                <a:solidFill>
                  <a:schemeClr val="tx2"/>
                </a:solidFill>
                <a:latin typeface="Calibri" pitchFamily="34" charset="0"/>
              </a:rPr>
              <a:t>ebook</a:t>
            </a:r>
            <a:r>
              <a:rPr lang="en-US" sz="1600" b="1" dirty="0">
                <a:solidFill>
                  <a:schemeClr val="tx2"/>
                </a:solidFill>
                <a:latin typeface="Calibri" pitchFamily="34" charset="0"/>
              </a:rPr>
              <a:t>	</a:t>
            </a:r>
            <a:r>
              <a:rPr lang="en-US" sz="1600" b="1" dirty="0" smtClean="0">
                <a:solidFill>
                  <a:schemeClr val="tx2"/>
                </a:solidFill>
                <a:latin typeface="Calibri" pitchFamily="34" charset="0"/>
              </a:rPr>
              <a:t>	LAN storage</a:t>
            </a:r>
            <a:r>
              <a:rPr lang="en-US" sz="1600" b="1" dirty="0" smtClean="0">
                <a:solidFill>
                  <a:schemeClr val="tx2"/>
                </a:solidFill>
              </a:rPr>
              <a:t>	</a:t>
            </a:r>
            <a:endParaRPr lang="en-US" sz="1600" b="1" dirty="0">
              <a:solidFill>
                <a:schemeClr val="tx2"/>
              </a:solidFill>
            </a:endParaRPr>
          </a:p>
        </p:txBody>
      </p:sp>
      <p:cxnSp>
        <p:nvCxnSpPr>
          <p:cNvPr id="6" name="Straight Arrow Connector 5"/>
          <p:cNvCxnSpPr/>
          <p:nvPr/>
        </p:nvCxnSpPr>
        <p:spPr>
          <a:xfrm>
            <a:off x="1828800" y="21336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276600" y="2133600"/>
            <a:ext cx="1828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276600" y="2133600"/>
            <a:ext cx="16764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276600" y="2133600"/>
            <a:ext cx="17526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47800" y="2209800"/>
            <a:ext cx="1066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1828800" y="2209800"/>
            <a:ext cx="6858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1828800" y="25908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1828800" y="2590800"/>
            <a:ext cx="685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057400" y="2895600"/>
            <a:ext cx="4572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6200000" flipH="1">
            <a:off x="2057400" y="2895600"/>
            <a:ext cx="4572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flipH="1" flipV="1">
            <a:off x="1752600" y="2667000"/>
            <a:ext cx="6858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1828800" y="2895600"/>
            <a:ext cx="6096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1828800" y="33528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1295400" y="2743200"/>
            <a:ext cx="12192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flipH="1" flipV="1">
            <a:off x="1333500" y="2705100"/>
            <a:ext cx="12192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1371600" y="2971800"/>
            <a:ext cx="10668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flipH="1" flipV="1">
            <a:off x="1181100" y="2781300"/>
            <a:ext cx="17526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flipH="1" flipV="1">
            <a:off x="1295400" y="2819400"/>
            <a:ext cx="16002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flipH="1" flipV="1">
            <a:off x="1409700" y="2933700"/>
            <a:ext cx="13716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flipH="1" flipV="1">
            <a:off x="1524000" y="3048000"/>
            <a:ext cx="11430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flipH="1" flipV="1">
            <a:off x="1600200" y="3200400"/>
            <a:ext cx="9144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flipH="1" flipV="1">
            <a:off x="1676400" y="3276600"/>
            <a:ext cx="7620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flipV="1">
            <a:off x="1676400" y="3886200"/>
            <a:ext cx="7620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3429000" y="2438400"/>
            <a:ext cx="16764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a:off x="3429000" y="2438400"/>
            <a:ext cx="16002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3429000" y="2438400"/>
            <a:ext cx="16002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3429000" y="2438400"/>
            <a:ext cx="16764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3200400" y="2667000"/>
            <a:ext cx="1828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3200400" y="2667000"/>
            <a:ext cx="1828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6200000" flipH="1">
            <a:off x="3200400" y="2667000"/>
            <a:ext cx="1905000" cy="190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4267200" y="2438400"/>
            <a:ext cx="7620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V="1">
            <a:off x="4267200" y="2590800"/>
            <a:ext cx="7620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4267200" y="3124200"/>
            <a:ext cx="8382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flipV="1">
            <a:off x="3505200" y="2133600"/>
            <a:ext cx="16002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V="1">
            <a:off x="3505200" y="2438400"/>
            <a:ext cx="16002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3505200" y="3352800"/>
            <a:ext cx="15240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V="1">
            <a:off x="3200400" y="2819400"/>
            <a:ext cx="18288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rot="10800000">
            <a:off x="5638800" y="2133600"/>
            <a:ext cx="1143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10800000">
            <a:off x="5562600" y="2133600"/>
            <a:ext cx="12954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rot="10800000" flipV="1">
            <a:off x="5486400" y="2362200"/>
            <a:ext cx="1447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rot="5400000">
            <a:off x="6057900" y="2857500"/>
            <a:ext cx="13716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rot="5400000">
            <a:off x="5943600" y="3048000"/>
            <a:ext cx="16764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rot="10800000">
            <a:off x="5638800" y="2133600"/>
            <a:ext cx="1295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rot="10800000">
            <a:off x="5562600" y="2590800"/>
            <a:ext cx="12954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rot="10800000" flipV="1">
            <a:off x="5791200" y="2667000"/>
            <a:ext cx="1066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rot="5400000">
            <a:off x="6172200" y="3048000"/>
            <a:ext cx="1066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a:xfrm rot="5400000">
            <a:off x="6134100" y="3162300"/>
            <a:ext cx="12954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p:nvPr/>
        </p:nvCxnSpPr>
        <p:spPr>
          <a:xfrm rot="5400000">
            <a:off x="5448300" y="3086100"/>
            <a:ext cx="19050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rot="10800000">
            <a:off x="5638800" y="2133600"/>
            <a:ext cx="12192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p:nvPr/>
        </p:nvCxnSpPr>
        <p:spPr>
          <a:xfrm rot="10800000">
            <a:off x="5486400" y="2667000"/>
            <a:ext cx="1447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rot="10800000">
            <a:off x="5715000" y="2819400"/>
            <a:ext cx="12192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p:nvPr/>
        </p:nvCxnSpPr>
        <p:spPr>
          <a:xfrm rot="10800000" flipV="1">
            <a:off x="6324600" y="2971800"/>
            <a:ext cx="609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rot="10800000" flipV="1">
            <a:off x="5943600" y="2971800"/>
            <a:ext cx="9906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rot="5400000">
            <a:off x="6400800" y="2971800"/>
            <a:ext cx="533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rot="5400000">
            <a:off x="6438900" y="3086100"/>
            <a:ext cx="533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rot="5400000">
            <a:off x="6400800" y="3276600"/>
            <a:ext cx="838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rot="5400000">
            <a:off x="6248400" y="3352800"/>
            <a:ext cx="1066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rot="5400000">
            <a:off x="5715000" y="3276600"/>
            <a:ext cx="15240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0" name="Straight Arrow Connector 189"/>
          <p:cNvCxnSpPr/>
          <p:nvPr/>
        </p:nvCxnSpPr>
        <p:spPr>
          <a:xfrm rot="5400000">
            <a:off x="6324600" y="3200400"/>
            <a:ext cx="8382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2" name="Straight Arrow Connector 191"/>
          <p:cNvCxnSpPr/>
          <p:nvPr/>
        </p:nvCxnSpPr>
        <p:spPr>
          <a:xfrm rot="5400000">
            <a:off x="6286500" y="3467100"/>
            <a:ext cx="9144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rot="10800000">
            <a:off x="5791200" y="2438400"/>
            <a:ext cx="10668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10800000">
            <a:off x="5562600" y="2667000"/>
            <a:ext cx="1295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rot="10800000">
            <a:off x="5715000" y="2895600"/>
            <a:ext cx="1143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rot="10800000" flipV="1">
            <a:off x="6477000" y="3352800"/>
            <a:ext cx="457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2" name="Straight Arrow Connector 201"/>
          <p:cNvCxnSpPr/>
          <p:nvPr/>
        </p:nvCxnSpPr>
        <p:spPr>
          <a:xfrm rot="5400000">
            <a:off x="6324600" y="3657600"/>
            <a:ext cx="9144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rot="16200000" flipV="1">
            <a:off x="5524500" y="2247900"/>
            <a:ext cx="15240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6" name="Straight Arrow Connector 205"/>
          <p:cNvCxnSpPr/>
          <p:nvPr/>
        </p:nvCxnSpPr>
        <p:spPr>
          <a:xfrm rot="10800000">
            <a:off x="5562600" y="2667000"/>
            <a:ext cx="13716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8" name="Straight Arrow Connector 207"/>
          <p:cNvCxnSpPr/>
          <p:nvPr/>
        </p:nvCxnSpPr>
        <p:spPr>
          <a:xfrm rot="16200000" flipV="1">
            <a:off x="5410200" y="2438400"/>
            <a:ext cx="17526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0" name="Straight Arrow Connector 209"/>
          <p:cNvCxnSpPr/>
          <p:nvPr/>
        </p:nvCxnSpPr>
        <p:spPr>
          <a:xfrm rot="10800000">
            <a:off x="5486400" y="2667000"/>
            <a:ext cx="13716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2" name="Straight Arrow Connector 211"/>
          <p:cNvCxnSpPr/>
          <p:nvPr/>
        </p:nvCxnSpPr>
        <p:spPr>
          <a:xfrm rot="10800000">
            <a:off x="5791200" y="2819400"/>
            <a:ext cx="11430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4" name="Straight Arrow Connector 213"/>
          <p:cNvCxnSpPr/>
          <p:nvPr/>
        </p:nvCxnSpPr>
        <p:spPr>
          <a:xfrm rot="10800000">
            <a:off x="6477000" y="3581400"/>
            <a:ext cx="4572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6" name="Straight Arrow Connector 215"/>
          <p:cNvCxnSpPr/>
          <p:nvPr/>
        </p:nvCxnSpPr>
        <p:spPr>
          <a:xfrm rot="10800000" flipV="1">
            <a:off x="6629400" y="3962400"/>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8" name="Straight Arrow Connector 217"/>
          <p:cNvCxnSpPr/>
          <p:nvPr/>
        </p:nvCxnSpPr>
        <p:spPr>
          <a:xfrm rot="10800000" flipV="1">
            <a:off x="5791200" y="3962400"/>
            <a:ext cx="10668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0" name="Straight Arrow Connector 219"/>
          <p:cNvCxnSpPr/>
          <p:nvPr/>
        </p:nvCxnSpPr>
        <p:spPr>
          <a:xfrm rot="16200000" flipV="1">
            <a:off x="5334000" y="2514600"/>
            <a:ext cx="19812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2" name="Straight Arrow Connector 221"/>
          <p:cNvCxnSpPr/>
          <p:nvPr/>
        </p:nvCxnSpPr>
        <p:spPr>
          <a:xfrm rot="16200000" flipV="1">
            <a:off x="5524500" y="2628900"/>
            <a:ext cx="1524000" cy="1447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8" name="Straight Arrow Connector 227"/>
          <p:cNvCxnSpPr/>
          <p:nvPr/>
        </p:nvCxnSpPr>
        <p:spPr>
          <a:xfrm rot="16200000" flipV="1">
            <a:off x="5257800" y="2667000"/>
            <a:ext cx="21336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0" name="Straight Arrow Connector 229"/>
          <p:cNvCxnSpPr/>
          <p:nvPr/>
        </p:nvCxnSpPr>
        <p:spPr>
          <a:xfrm rot="16200000" flipV="1">
            <a:off x="5334000" y="2743200"/>
            <a:ext cx="18288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2" name="Straight Arrow Connector 231"/>
          <p:cNvCxnSpPr/>
          <p:nvPr/>
        </p:nvCxnSpPr>
        <p:spPr>
          <a:xfrm rot="16200000" flipV="1">
            <a:off x="6362700" y="3771900"/>
            <a:ext cx="685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4" name="Straight Arrow Connector 233"/>
          <p:cNvCxnSpPr/>
          <p:nvPr/>
        </p:nvCxnSpPr>
        <p:spPr>
          <a:xfrm rot="10800000">
            <a:off x="6553200" y="4038600"/>
            <a:ext cx="4572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6" name="Straight Arrow Connector 235"/>
          <p:cNvCxnSpPr/>
          <p:nvPr/>
        </p:nvCxnSpPr>
        <p:spPr>
          <a:xfrm rot="16200000" flipV="1">
            <a:off x="5105400" y="2743200"/>
            <a:ext cx="24384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rot="16200000" flipV="1">
            <a:off x="5334000" y="2895600"/>
            <a:ext cx="19812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0" name="Straight Arrow Connector 239"/>
          <p:cNvCxnSpPr/>
          <p:nvPr/>
        </p:nvCxnSpPr>
        <p:spPr>
          <a:xfrm rot="10800000">
            <a:off x="6629400" y="4343400"/>
            <a:ext cx="304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flipH="1" flipV="1">
            <a:off x="1485900" y="3238500"/>
            <a:ext cx="1371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flipH="1" flipV="1">
            <a:off x="1485900" y="3314700"/>
            <a:ext cx="1295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pic>
        <p:nvPicPr>
          <p:cNvPr id="13" name="Picture 12"/>
          <p:cNvPicPr>
            <a:picLocks noChangeAspect="1"/>
          </p:cNvPicPr>
          <p:nvPr/>
        </p:nvPicPr>
        <p:blipFill>
          <a:blip r:embed="rId5" cstate="print"/>
          <a:stretch>
            <a:fillRect/>
          </a:stretch>
        </p:blipFill>
        <p:spPr>
          <a:xfrm>
            <a:off x="6252101" y="1904292"/>
            <a:ext cx="1615855" cy="3324044"/>
          </a:xfrm>
          <a:prstGeom prst="rect">
            <a:avLst/>
          </a:prstGeom>
        </p:spPr>
      </p:pic>
      <p:sp>
        <p:nvSpPr>
          <p:cNvPr id="15" name="TextBox 14"/>
          <p:cNvSpPr txBox="1"/>
          <p:nvPr/>
        </p:nvSpPr>
        <p:spPr>
          <a:xfrm>
            <a:off x="956038" y="1904292"/>
            <a:ext cx="5978162" cy="3539430"/>
          </a:xfrm>
          <a:prstGeom prst="rect">
            <a:avLst/>
          </a:prstGeom>
          <a:noFill/>
        </p:spPr>
        <p:txBody>
          <a:bodyPr wrap="square" rtlCol="0">
            <a:spAutoFit/>
          </a:bodyPr>
          <a:lstStyle/>
          <a:p>
            <a:r>
              <a:rPr lang="en-US" sz="3200" b="1" dirty="0" smtClean="0">
                <a:solidFill>
                  <a:schemeClr val="accent3">
                    <a:lumMod val="75000"/>
                  </a:schemeClr>
                </a:solidFill>
                <a:latin typeface="Calibri" pitchFamily="34" charset="0"/>
                <a:cs typeface="Calibri" pitchFamily="34" charset="0"/>
              </a:rPr>
              <a:t>Know your…</a:t>
            </a:r>
          </a:p>
          <a:p>
            <a:endParaRPr lang="en-US" sz="3200" b="1" dirty="0" smtClean="0">
              <a:solidFill>
                <a:schemeClr val="accent3">
                  <a:lumMod val="75000"/>
                </a:schemeClr>
              </a:solidFill>
              <a:latin typeface="Calibri" pitchFamily="34" charset="0"/>
              <a:cs typeface="Calibri" pitchFamily="34" charset="0"/>
            </a:endParaRP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Educational goals</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Program structure</a:t>
            </a:r>
          </a:p>
          <a:p>
            <a:r>
              <a:rPr lang="en-US" sz="3200" b="1" dirty="0" smtClean="0">
                <a:solidFill>
                  <a:schemeClr val="accent3">
                    <a:lumMod val="75000"/>
                  </a:schemeClr>
                </a:solidFill>
                <a:latin typeface="Calibri" pitchFamily="34" charset="0"/>
                <a:cs typeface="Calibri" pitchFamily="34" charset="0"/>
              </a:rPr>
              <a:t>		</a:t>
            </a:r>
          </a:p>
          <a:p>
            <a:pPr>
              <a:buFont typeface="Arial" pitchFamily="34" charset="0"/>
              <a:buChar char="•"/>
            </a:pPr>
            <a:r>
              <a:rPr lang="en-US" sz="3200" b="1" dirty="0" smtClean="0">
                <a:solidFill>
                  <a:schemeClr val="accent3">
                    <a:lumMod val="75000"/>
                  </a:schemeClr>
                </a:solidFill>
                <a:latin typeface="Calibri" pitchFamily="34" charset="0"/>
                <a:cs typeface="Calibri" pitchFamily="34" charset="0"/>
              </a:rPr>
              <a:t> Supporting technology</a:t>
            </a:r>
            <a:endParaRPr lang="en-US" sz="32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381000" y="0"/>
            <a:ext cx="9525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pic>
        <p:nvPicPr>
          <p:cNvPr id="14" name="Picture 13"/>
          <p:cNvPicPr>
            <a:picLocks noChangeAspect="1"/>
          </p:cNvPicPr>
          <p:nvPr/>
        </p:nvPicPr>
        <p:blipFill>
          <a:blip r:embed="rId5" cstate="print"/>
          <a:stretch>
            <a:fillRect/>
          </a:stretch>
        </p:blipFill>
        <p:spPr>
          <a:xfrm>
            <a:off x="1870951" y="1727871"/>
            <a:ext cx="1464915" cy="2753499"/>
          </a:xfrm>
          <a:prstGeom prst="rect">
            <a:avLst/>
          </a:prstGeom>
        </p:spPr>
      </p:pic>
      <p:pic>
        <p:nvPicPr>
          <p:cNvPr id="15" name="Picture 14"/>
          <p:cNvPicPr>
            <a:picLocks noChangeAspect="1"/>
          </p:cNvPicPr>
          <p:nvPr/>
        </p:nvPicPr>
        <p:blipFill>
          <a:blip r:embed="rId6" cstate="print"/>
          <a:stretch>
            <a:fillRect/>
          </a:stretch>
        </p:blipFill>
        <p:spPr>
          <a:xfrm>
            <a:off x="6062174" y="3589253"/>
            <a:ext cx="1376363" cy="1783766"/>
          </a:xfrm>
          <a:prstGeom prst="rect">
            <a:avLst/>
          </a:prstGeom>
        </p:spPr>
      </p:pic>
      <p:sp>
        <p:nvSpPr>
          <p:cNvPr id="16" name="TextBox 15"/>
          <p:cNvSpPr txBox="1"/>
          <p:nvPr/>
        </p:nvSpPr>
        <p:spPr>
          <a:xfrm>
            <a:off x="790412" y="4565221"/>
            <a:ext cx="3679988"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Interoperability</a:t>
            </a:r>
            <a:endParaRPr lang="en-US" sz="3600" b="1" dirty="0">
              <a:solidFill>
                <a:schemeClr val="accent3">
                  <a:lumMod val="75000"/>
                </a:schemeClr>
              </a:solidFill>
              <a:latin typeface="Calibri" pitchFamily="34" charset="0"/>
              <a:cs typeface="Calibri" pitchFamily="34" charset="0"/>
            </a:endParaRPr>
          </a:p>
        </p:txBody>
      </p:sp>
      <p:sp>
        <p:nvSpPr>
          <p:cNvPr id="17" name="TextBox 16"/>
          <p:cNvSpPr txBox="1"/>
          <p:nvPr/>
        </p:nvSpPr>
        <p:spPr>
          <a:xfrm>
            <a:off x="4927600" y="2504455"/>
            <a:ext cx="3679988" cy="1200329"/>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Total Cost of Ownership</a:t>
            </a:r>
            <a:endParaRPr lang="en-US" sz="36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pic>
        <p:nvPicPr>
          <p:cNvPr id="13" name="Picture 12"/>
          <p:cNvPicPr>
            <a:picLocks noChangeAspect="1"/>
          </p:cNvPicPr>
          <p:nvPr/>
        </p:nvPicPr>
        <p:blipFill>
          <a:blip r:embed="rId5" cstate="print"/>
          <a:stretch>
            <a:fillRect/>
          </a:stretch>
        </p:blipFill>
        <p:spPr>
          <a:xfrm>
            <a:off x="5715000" y="4114800"/>
            <a:ext cx="2397474" cy="2164386"/>
          </a:xfrm>
          <a:prstGeom prst="rect">
            <a:avLst/>
          </a:prstGeom>
        </p:spPr>
      </p:pic>
      <p:sp>
        <p:nvSpPr>
          <p:cNvPr id="14" name="TextBox 13"/>
          <p:cNvSpPr txBox="1"/>
          <p:nvPr/>
        </p:nvSpPr>
        <p:spPr>
          <a:xfrm>
            <a:off x="609600" y="1905000"/>
            <a:ext cx="7010400" cy="646331"/>
          </a:xfrm>
          <a:prstGeom prst="rect">
            <a:avLst/>
          </a:prstGeom>
          <a:noFill/>
        </p:spPr>
        <p:txBody>
          <a:bodyPr wrap="square" rtlCol="0">
            <a:spAutoFit/>
          </a:bodyPr>
          <a:lstStyle/>
          <a:p>
            <a:r>
              <a:rPr lang="en-US" sz="3600" b="1" dirty="0" smtClean="0">
                <a:solidFill>
                  <a:schemeClr val="accent3">
                    <a:lumMod val="75000"/>
                  </a:schemeClr>
                </a:solidFill>
                <a:latin typeface="Calibri" pitchFamily="34" charset="0"/>
                <a:cs typeface="Calibri" pitchFamily="34" charset="0"/>
              </a:rPr>
              <a:t>Learning Management Systems</a:t>
            </a:r>
          </a:p>
        </p:txBody>
      </p:sp>
      <p:sp>
        <p:nvSpPr>
          <p:cNvPr id="15" name="TextBox 14"/>
          <p:cNvSpPr txBox="1"/>
          <p:nvPr/>
        </p:nvSpPr>
        <p:spPr>
          <a:xfrm>
            <a:off x="533399" y="2667000"/>
            <a:ext cx="7652073" cy="2123658"/>
          </a:xfrm>
          <a:prstGeom prst="rect">
            <a:avLst/>
          </a:prstGeom>
          <a:noFill/>
        </p:spPr>
        <p:txBody>
          <a:bodyPr wrap="square" rtlCol="0">
            <a:spAutoFit/>
          </a:bodyPr>
          <a:lstStyle/>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LMS defined</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Commercial or open source?</a:t>
            </a:r>
          </a:p>
          <a:p>
            <a:endParaRPr lang="en-US" sz="3600" b="1" dirty="0" smtClean="0">
              <a:solidFill>
                <a:schemeClr val="accent3">
                  <a:lumMod val="75000"/>
                </a:schemeClr>
              </a:solidFill>
            </a:endParaRPr>
          </a:p>
        </p:txBody>
      </p:sp>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pic>
        <p:nvPicPr>
          <p:cNvPr id="14" name="Picture 13"/>
          <p:cNvPicPr>
            <a:picLocks noChangeAspect="1"/>
          </p:cNvPicPr>
          <p:nvPr/>
        </p:nvPicPr>
        <p:blipFill>
          <a:blip r:embed="rId5" cstate="print"/>
          <a:stretch>
            <a:fillRect/>
          </a:stretch>
        </p:blipFill>
        <p:spPr>
          <a:xfrm>
            <a:off x="709389" y="3104621"/>
            <a:ext cx="2549990" cy="2419699"/>
          </a:xfrm>
          <a:prstGeom prst="rect">
            <a:avLst/>
          </a:prstGeom>
        </p:spPr>
      </p:pic>
      <p:sp>
        <p:nvSpPr>
          <p:cNvPr id="12" name="TextBox 11"/>
          <p:cNvSpPr txBox="1"/>
          <p:nvPr/>
        </p:nvSpPr>
        <p:spPr>
          <a:xfrm>
            <a:off x="1066800" y="1905000"/>
            <a:ext cx="6400800" cy="646331"/>
          </a:xfrm>
          <a:prstGeom prst="rect">
            <a:avLst/>
          </a:prstGeom>
          <a:noFill/>
        </p:spPr>
        <p:txBody>
          <a:bodyPr wrap="square" rtlCol="0">
            <a:spAutoFit/>
          </a:bodyPr>
          <a:lstStyle/>
          <a:p>
            <a:r>
              <a:rPr lang="en-US" sz="3600" b="1" dirty="0" smtClean="0">
                <a:solidFill>
                  <a:schemeClr val="accent3">
                    <a:lumMod val="75000"/>
                  </a:schemeClr>
                </a:solidFill>
                <a:latin typeface="Calibri" pitchFamily="34" charset="0"/>
                <a:cs typeface="Calibri" pitchFamily="34" charset="0"/>
              </a:rPr>
              <a:t>Student Information Systems</a:t>
            </a:r>
          </a:p>
        </p:txBody>
      </p:sp>
      <p:sp>
        <p:nvSpPr>
          <p:cNvPr id="13" name="TextBox 12"/>
          <p:cNvSpPr txBox="1"/>
          <p:nvPr/>
        </p:nvSpPr>
        <p:spPr>
          <a:xfrm>
            <a:off x="4114800" y="2819400"/>
            <a:ext cx="4114800" cy="2862322"/>
          </a:xfrm>
          <a:prstGeom prst="rect">
            <a:avLst/>
          </a:prstGeom>
          <a:noFill/>
        </p:spPr>
        <p:txBody>
          <a:bodyPr wrap="square" rtlCol="0">
            <a:spAutoFit/>
          </a:bodyPr>
          <a:lstStyle/>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Features</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Functionality</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Integration</a:t>
            </a:r>
          </a:p>
          <a:p>
            <a:endParaRPr lang="en-US" sz="3600" b="1" dirty="0" smtClean="0">
              <a:solidFill>
                <a:schemeClr val="accent3">
                  <a:lumMod val="75000"/>
                </a:schemeClr>
              </a:solidFill>
            </a:endParaRPr>
          </a:p>
        </p:txBody>
      </p:sp>
    </p:spTree>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pic>
        <p:nvPicPr>
          <p:cNvPr id="12" name="Picture 11"/>
          <p:cNvPicPr>
            <a:picLocks noChangeAspect="1"/>
          </p:cNvPicPr>
          <p:nvPr/>
        </p:nvPicPr>
        <p:blipFill>
          <a:blip r:embed="rId5" cstate="print"/>
          <a:stretch>
            <a:fillRect/>
          </a:stretch>
        </p:blipFill>
        <p:spPr>
          <a:xfrm>
            <a:off x="3625929" y="1473464"/>
            <a:ext cx="1892142" cy="3262313"/>
          </a:xfrm>
          <a:prstGeom prst="rect">
            <a:avLst/>
          </a:prstGeom>
        </p:spPr>
      </p:pic>
      <p:sp>
        <p:nvSpPr>
          <p:cNvPr id="13" name="TextBox 12"/>
          <p:cNvSpPr txBox="1"/>
          <p:nvPr/>
        </p:nvSpPr>
        <p:spPr>
          <a:xfrm>
            <a:off x="1665306" y="4822421"/>
            <a:ext cx="5693728"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Internet Connectivity</a:t>
            </a:r>
          </a:p>
        </p:txBody>
      </p:sp>
    </p:spTree>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sp>
        <p:nvSpPr>
          <p:cNvPr id="13" name="TextBox 12"/>
          <p:cNvSpPr txBox="1"/>
          <p:nvPr/>
        </p:nvSpPr>
        <p:spPr>
          <a:xfrm>
            <a:off x="228600" y="2286000"/>
            <a:ext cx="3352800" cy="1200329"/>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Web Conferencing</a:t>
            </a:r>
          </a:p>
        </p:txBody>
      </p:sp>
      <p:sp>
        <p:nvSpPr>
          <p:cNvPr id="14" name="TextBox 13"/>
          <p:cNvSpPr txBox="1"/>
          <p:nvPr/>
        </p:nvSpPr>
        <p:spPr>
          <a:xfrm>
            <a:off x="3581400" y="1524000"/>
            <a:ext cx="3753359"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End User Devices</a:t>
            </a:r>
          </a:p>
        </p:txBody>
      </p:sp>
      <p:sp>
        <p:nvSpPr>
          <p:cNvPr id="15" name="TextBox 14"/>
          <p:cNvSpPr txBox="1"/>
          <p:nvPr/>
        </p:nvSpPr>
        <p:spPr>
          <a:xfrm>
            <a:off x="685800" y="4724400"/>
            <a:ext cx="3753359"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Mobile Learning</a:t>
            </a:r>
          </a:p>
        </p:txBody>
      </p:sp>
      <p:sp>
        <p:nvSpPr>
          <p:cNvPr id="16" name="TextBox 15"/>
          <p:cNvSpPr txBox="1"/>
          <p:nvPr/>
        </p:nvSpPr>
        <p:spPr>
          <a:xfrm>
            <a:off x="5181600" y="5334000"/>
            <a:ext cx="3753359"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Trouble Tickets</a:t>
            </a:r>
          </a:p>
        </p:txBody>
      </p:sp>
      <p:sp>
        <p:nvSpPr>
          <p:cNvPr id="17" name="TextBox 16"/>
          <p:cNvSpPr txBox="1"/>
          <p:nvPr/>
        </p:nvSpPr>
        <p:spPr>
          <a:xfrm>
            <a:off x="5527291" y="3266087"/>
            <a:ext cx="3362709"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Tech Staff PD</a:t>
            </a:r>
          </a:p>
        </p:txBody>
      </p:sp>
      <p:pic>
        <p:nvPicPr>
          <p:cNvPr id="18" name="Picture 17"/>
          <p:cNvPicPr>
            <a:picLocks noChangeAspect="1"/>
          </p:cNvPicPr>
          <p:nvPr/>
        </p:nvPicPr>
        <p:blipFill>
          <a:blip r:embed="rId5" cstate="print"/>
          <a:stretch>
            <a:fillRect/>
          </a:stretch>
        </p:blipFill>
        <p:spPr>
          <a:xfrm>
            <a:off x="3876675" y="2695263"/>
            <a:ext cx="1390650" cy="1787979"/>
          </a:xfrm>
          <a:prstGeom prst="rect">
            <a:avLst/>
          </a:prstGeom>
        </p:spPr>
      </p:pic>
    </p:spTree>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160253"/>
            <a:ext cx="9144000" cy="6858000"/>
          </a:xfrm>
          <a:prstGeom prst="rect">
            <a:avLst/>
          </a:prstGeom>
        </p:spPr>
      </p:pic>
      <p:pic>
        <p:nvPicPr>
          <p:cNvPr id="5" name="Picture 4" descr="Technology Only.png"/>
          <p:cNvPicPr>
            <a:picLocks noChangeAspect="1"/>
          </p:cNvPicPr>
          <p:nvPr/>
        </p:nvPicPr>
        <p:blipFill>
          <a:blip r:embed="rId4" cstate="print"/>
          <a:stretch>
            <a:fillRect/>
          </a:stretch>
        </p:blipFill>
        <p:spPr>
          <a:xfrm>
            <a:off x="0" y="0"/>
            <a:ext cx="9144000" cy="1379913"/>
          </a:xfrm>
          <a:prstGeom prst="rect">
            <a:avLst/>
          </a:prstGeom>
        </p:spPr>
      </p:pic>
      <p:sp>
        <p:nvSpPr>
          <p:cNvPr id="19" name="TextBox 18"/>
          <p:cNvSpPr txBox="1"/>
          <p:nvPr/>
        </p:nvSpPr>
        <p:spPr>
          <a:xfrm>
            <a:off x="776212" y="1436334"/>
            <a:ext cx="7503372" cy="5724644"/>
          </a:xfrm>
          <a:prstGeom prst="rect">
            <a:avLst/>
          </a:prstGeom>
          <a:noFill/>
        </p:spPr>
        <p:txBody>
          <a:bodyPr wrap="square" rtlCol="0">
            <a:spAutoFit/>
          </a:bodyPr>
          <a:lstStyle/>
          <a:p>
            <a:pPr algn="ctr">
              <a:spcAft>
                <a:spcPts val="1200"/>
              </a:spcAft>
            </a:pPr>
            <a:r>
              <a:rPr lang="en-US" sz="3600" b="1" dirty="0" smtClean="0">
                <a:solidFill>
                  <a:srgbClr val="DBA940"/>
                </a:solidFill>
                <a:latin typeface="Calibri" pitchFamily="34" charset="0"/>
                <a:cs typeface="Calibri" pitchFamily="34" charset="0"/>
              </a:rPr>
              <a:t>Tools You Can Use</a:t>
            </a:r>
          </a:p>
          <a:p>
            <a:pPr>
              <a:spcAft>
                <a:spcPts val="1200"/>
              </a:spcAft>
            </a:pPr>
            <a:r>
              <a:rPr lang="en-US" sz="2800" b="1" dirty="0" smtClean="0">
                <a:solidFill>
                  <a:srgbClr val="DBA940"/>
                </a:solidFill>
                <a:latin typeface="Calibri" pitchFamily="34" charset="0"/>
                <a:cs typeface="Calibri" pitchFamily="34" charset="0"/>
              </a:rPr>
              <a:t> </a:t>
            </a:r>
            <a:r>
              <a:rPr lang="en-US" sz="2800" b="1" dirty="0" smtClean="0">
                <a:solidFill>
                  <a:srgbClr val="DBA940"/>
                </a:solidFill>
                <a:latin typeface="Calibri" pitchFamily="34" charset="0"/>
                <a:cs typeface="Calibri" pitchFamily="34" charset="0"/>
                <a:hlinkClick r:id="rId5"/>
              </a:rPr>
              <a:t>The Consortium for School Networking (CoSN)</a:t>
            </a:r>
            <a:endParaRPr lang="en-US" sz="2800" b="1" dirty="0" smtClean="0">
              <a:solidFill>
                <a:srgbClr val="DBA940"/>
              </a:solidFill>
              <a:latin typeface="Calibri" pitchFamily="34" charset="0"/>
              <a:cs typeface="Calibri" pitchFamily="34" charset="0"/>
            </a:endParaRPr>
          </a:p>
          <a:p>
            <a:pPr>
              <a:spcAft>
                <a:spcPts val="1200"/>
              </a:spcAft>
            </a:pPr>
            <a:r>
              <a:rPr lang="en-US" sz="2800" b="1" dirty="0" smtClean="0">
                <a:solidFill>
                  <a:srgbClr val="DBA940"/>
                </a:solidFill>
                <a:latin typeface="Calibri" pitchFamily="34" charset="0"/>
                <a:cs typeface="Calibri" pitchFamily="34" charset="0"/>
                <a:hlinkClick r:id="rId6"/>
              </a:rPr>
              <a:t>Advanced Distributed Learning – Choosing and LMS</a:t>
            </a:r>
            <a:endParaRPr lang="en-US" sz="2800" b="1" dirty="0" smtClean="0">
              <a:solidFill>
                <a:srgbClr val="DBA940"/>
              </a:solidFill>
              <a:latin typeface="Calibri" pitchFamily="34" charset="0"/>
              <a:cs typeface="Calibri" pitchFamily="34" charset="0"/>
            </a:endParaRPr>
          </a:p>
          <a:p>
            <a:pPr>
              <a:spcAft>
                <a:spcPts val="1200"/>
              </a:spcAft>
            </a:pPr>
            <a:r>
              <a:rPr lang="en-US" sz="2800" b="1" dirty="0" smtClean="0">
                <a:solidFill>
                  <a:srgbClr val="DBA940"/>
                </a:solidFill>
                <a:latin typeface="Calibri" pitchFamily="34" charset="0"/>
                <a:cs typeface="Calibri" pitchFamily="34" charset="0"/>
                <a:hlinkClick r:id="rId7"/>
              </a:rPr>
              <a:t>iNACOL Management and Operations of Online Programs</a:t>
            </a:r>
            <a:r>
              <a:rPr lang="en-US" sz="2800" b="1" dirty="0" smtClean="0">
                <a:solidFill>
                  <a:srgbClr val="DBA940"/>
                </a:solidFill>
                <a:latin typeface="Calibri" pitchFamily="34" charset="0"/>
                <a:cs typeface="Calibri" pitchFamily="34" charset="0"/>
              </a:rPr>
              <a:t> </a:t>
            </a:r>
          </a:p>
          <a:p>
            <a:pPr>
              <a:spcAft>
                <a:spcPts val="1200"/>
              </a:spcAft>
            </a:pPr>
            <a:r>
              <a:rPr lang="en-US" sz="2800" b="1" dirty="0" err="1" smtClean="0">
                <a:solidFill>
                  <a:srgbClr val="DBA940"/>
                </a:solidFill>
                <a:latin typeface="Calibri" pitchFamily="34" charset="0"/>
                <a:cs typeface="Calibri" pitchFamily="34" charset="0"/>
                <a:hlinkClick r:id="rId8"/>
              </a:rPr>
              <a:t>iNACOL</a:t>
            </a:r>
            <a:r>
              <a:rPr lang="en-US" sz="2800" b="1" dirty="0" smtClean="0">
                <a:solidFill>
                  <a:srgbClr val="DBA940"/>
                </a:solidFill>
                <a:latin typeface="Calibri" pitchFamily="34" charset="0"/>
                <a:cs typeface="Calibri" pitchFamily="34" charset="0"/>
                <a:hlinkClick r:id="rId8"/>
              </a:rPr>
              <a:t> National Primer on K-12 Online Learning Version 2</a:t>
            </a:r>
            <a:endParaRPr lang="en-US" sz="2800" b="1" dirty="0" smtClean="0">
              <a:solidFill>
                <a:srgbClr val="DBA940"/>
              </a:solidFill>
              <a:latin typeface="Calibri" pitchFamily="34" charset="0"/>
              <a:cs typeface="Calibri" pitchFamily="34" charset="0"/>
            </a:endParaRPr>
          </a:p>
          <a:p>
            <a:r>
              <a:rPr lang="en-US" sz="2800" b="1" dirty="0" smtClean="0">
                <a:solidFill>
                  <a:srgbClr val="DBA940"/>
                </a:solidFill>
                <a:latin typeface="Calibri" pitchFamily="34" charset="0"/>
                <a:cs typeface="Calibri" pitchFamily="34" charset="0"/>
                <a:hlinkClick r:id="rId9"/>
              </a:rPr>
              <a:t>Open Source vs. Vendor Provided Software: Comparing Them Side by Side</a:t>
            </a:r>
            <a:endParaRPr lang="en-US" sz="2800" b="1" dirty="0" smtClean="0">
              <a:solidFill>
                <a:srgbClr val="DBA940"/>
              </a:solidFill>
              <a:latin typeface="Calibri" pitchFamily="34" charset="0"/>
              <a:cs typeface="Calibri" pitchFamily="34" charset="0"/>
            </a:endParaRPr>
          </a:p>
          <a:p>
            <a:pPr>
              <a:buFont typeface="Arial"/>
              <a:buChar char="•"/>
            </a:pPr>
            <a:endParaRPr lang="en-US" sz="2800" b="1" dirty="0" smtClean="0">
              <a:solidFill>
                <a:srgbClr val="DBA940"/>
              </a:solidFill>
            </a:endParaRPr>
          </a:p>
        </p:txBody>
      </p:sp>
    </p:spTree>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arningFramework_Slides_v3_Page_12.png"/>
          <p:cNvPicPr>
            <a:picLocks noChangeAspect="1"/>
          </p:cNvPicPr>
          <p:nvPr/>
        </p:nvPicPr>
        <p:blipFill>
          <a:blip r:embed="rId3" cstate="print"/>
          <a:stretch>
            <a:fillRect/>
          </a:stretch>
        </p:blipFill>
        <p:spPr>
          <a:xfrm>
            <a:off x="0" y="0"/>
            <a:ext cx="9375246" cy="6858000"/>
          </a:xfrm>
          <a:prstGeom prst="rect">
            <a:avLst/>
          </a:prstGeom>
        </p:spPr>
      </p:pic>
    </p:spTree>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Opeartions Only.png"/>
          <p:cNvPicPr>
            <a:picLocks noChangeAspect="1"/>
          </p:cNvPicPr>
          <p:nvPr/>
        </p:nvPicPr>
        <p:blipFill>
          <a:blip r:embed="rId4" cstate="print"/>
          <a:stretch>
            <a:fillRect/>
          </a:stretch>
        </p:blipFill>
        <p:spPr>
          <a:xfrm>
            <a:off x="0" y="0"/>
            <a:ext cx="9144000" cy="1379913"/>
          </a:xfrm>
          <a:prstGeom prst="rect">
            <a:avLst/>
          </a:prstGeom>
        </p:spPr>
      </p:pic>
      <p:sp>
        <p:nvSpPr>
          <p:cNvPr id="8" name="TextBox 7"/>
          <p:cNvSpPr txBox="1"/>
          <p:nvPr/>
        </p:nvSpPr>
        <p:spPr>
          <a:xfrm>
            <a:off x="2398384" y="1658269"/>
            <a:ext cx="4569313" cy="1200329"/>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Strategic Planning with Key Stakeholders</a:t>
            </a:r>
          </a:p>
        </p:txBody>
      </p:sp>
      <p:pic>
        <p:nvPicPr>
          <p:cNvPr id="12" name="Picture 11"/>
          <p:cNvPicPr>
            <a:picLocks noChangeAspect="1"/>
          </p:cNvPicPr>
          <p:nvPr/>
        </p:nvPicPr>
        <p:blipFill>
          <a:blip r:embed="rId5" cstate="print"/>
          <a:stretch>
            <a:fillRect/>
          </a:stretch>
        </p:blipFill>
        <p:spPr>
          <a:xfrm>
            <a:off x="1080184" y="3227239"/>
            <a:ext cx="2170113" cy="2564679"/>
          </a:xfrm>
          <a:prstGeom prst="rect">
            <a:avLst/>
          </a:prstGeom>
        </p:spPr>
      </p:pic>
      <p:pic>
        <p:nvPicPr>
          <p:cNvPr id="13" name="Picture 12"/>
          <p:cNvPicPr>
            <a:picLocks noChangeAspect="1"/>
          </p:cNvPicPr>
          <p:nvPr/>
        </p:nvPicPr>
        <p:blipFill>
          <a:blip r:embed="rId6" cstate="print"/>
          <a:stretch>
            <a:fillRect/>
          </a:stretch>
        </p:blipFill>
        <p:spPr>
          <a:xfrm>
            <a:off x="3819684" y="3320145"/>
            <a:ext cx="2098675" cy="2471773"/>
          </a:xfrm>
          <a:prstGeom prst="rect">
            <a:avLst/>
          </a:prstGeom>
        </p:spPr>
      </p:pic>
      <p:pic>
        <p:nvPicPr>
          <p:cNvPr id="14" name="Picture 13"/>
          <p:cNvPicPr>
            <a:picLocks noChangeAspect="1"/>
          </p:cNvPicPr>
          <p:nvPr/>
        </p:nvPicPr>
        <p:blipFill>
          <a:blip r:embed="rId7" cstate="print"/>
          <a:stretch>
            <a:fillRect/>
          </a:stretch>
        </p:blipFill>
        <p:spPr>
          <a:xfrm>
            <a:off x="6395530" y="3320145"/>
            <a:ext cx="1472426" cy="2365208"/>
          </a:xfrm>
          <a:prstGeom prst="rect">
            <a:avLst/>
          </a:prstGeom>
        </p:spPr>
      </p:pic>
    </p:spTree>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Opeartions Only.png"/>
          <p:cNvPicPr>
            <a:picLocks noChangeAspect="1"/>
          </p:cNvPicPr>
          <p:nvPr/>
        </p:nvPicPr>
        <p:blipFill>
          <a:blip r:embed="rId4" cstate="print"/>
          <a:stretch>
            <a:fillRect/>
          </a:stretch>
        </p:blipFill>
        <p:spPr>
          <a:xfrm>
            <a:off x="0" y="0"/>
            <a:ext cx="9144000" cy="1379913"/>
          </a:xfrm>
          <a:prstGeom prst="rect">
            <a:avLst/>
          </a:prstGeom>
        </p:spPr>
      </p:pic>
      <p:pic>
        <p:nvPicPr>
          <p:cNvPr id="15" name="Picture 14"/>
          <p:cNvPicPr>
            <a:picLocks noChangeAspect="1"/>
          </p:cNvPicPr>
          <p:nvPr/>
        </p:nvPicPr>
        <p:blipFill>
          <a:blip r:embed="rId5" cstate="print"/>
          <a:stretch>
            <a:fillRect/>
          </a:stretch>
        </p:blipFill>
        <p:spPr>
          <a:xfrm>
            <a:off x="6293819" y="3589253"/>
            <a:ext cx="2212095" cy="2574925"/>
          </a:xfrm>
          <a:prstGeom prst="rect">
            <a:avLst/>
          </a:prstGeom>
        </p:spPr>
      </p:pic>
      <p:sp>
        <p:nvSpPr>
          <p:cNvPr id="12" name="TextBox 11"/>
          <p:cNvSpPr txBox="1"/>
          <p:nvPr/>
        </p:nvSpPr>
        <p:spPr>
          <a:xfrm>
            <a:off x="956038" y="1904292"/>
            <a:ext cx="5978162" cy="3539430"/>
          </a:xfrm>
          <a:prstGeom prst="rect">
            <a:avLst/>
          </a:prstGeom>
          <a:noFill/>
        </p:spPr>
        <p:txBody>
          <a:bodyPr wrap="square" rtlCol="0">
            <a:spAutoFit/>
          </a:bodyPr>
          <a:lstStyle/>
          <a:p>
            <a:r>
              <a:rPr lang="en-US" sz="3200" b="1" dirty="0" smtClean="0">
                <a:solidFill>
                  <a:schemeClr val="accent3">
                    <a:lumMod val="75000"/>
                  </a:schemeClr>
                </a:solidFill>
                <a:latin typeface="Calibri" pitchFamily="34" charset="0"/>
                <a:cs typeface="Calibri" pitchFamily="34" charset="0"/>
              </a:rPr>
              <a:t>Recruitment and Support Services</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Counseling</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Technology support	</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Mentoring</a:t>
            </a:r>
          </a:p>
          <a:p>
            <a:pPr>
              <a:lnSpc>
                <a:spcPct val="150000"/>
              </a:lnSpc>
              <a:buFont typeface="Arial" pitchFamily="34" charset="0"/>
              <a:buChar char="•"/>
            </a:pPr>
            <a:r>
              <a:rPr lang="en-US" sz="3200" b="1" dirty="0" smtClean="0">
                <a:solidFill>
                  <a:schemeClr val="accent3">
                    <a:lumMod val="75000"/>
                  </a:schemeClr>
                </a:solidFill>
                <a:latin typeface="Calibri" pitchFamily="34" charset="0"/>
                <a:cs typeface="Calibri" pitchFamily="34" charset="0"/>
              </a:rPr>
              <a:t> Special education</a:t>
            </a:r>
            <a:endParaRPr lang="en-US" sz="3200" b="1" dirty="0">
              <a:solidFill>
                <a:schemeClr val="accent3">
                  <a:lumMod val="75000"/>
                </a:schemeClr>
              </a:solidFill>
              <a:latin typeface="Calibri" pitchFamily="34" charset="0"/>
              <a:cs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New Frontier Reality 2</a:t>
            </a:r>
            <a:endParaRPr lang="en-US" sz="3600" dirty="0">
              <a:latin typeface="Arial" pitchFamily="34" charset="0"/>
              <a:cs typeface="Arial" pitchFamily="34" charset="0"/>
            </a:endParaRPr>
          </a:p>
        </p:txBody>
      </p:sp>
      <p:sp>
        <p:nvSpPr>
          <p:cNvPr id="2" name="Rectangle 1"/>
          <p:cNvSpPr/>
          <p:nvPr/>
        </p:nvSpPr>
        <p:spPr>
          <a:xfrm>
            <a:off x="533400" y="1600200"/>
            <a:ext cx="4267200" cy="1569660"/>
          </a:xfrm>
          <a:prstGeom prst="rect">
            <a:avLst/>
          </a:prstGeom>
        </p:spPr>
        <p:txBody>
          <a:bodyPr wrap="square">
            <a:spAutoFit/>
          </a:bodyPr>
          <a:lstStyle/>
          <a:p>
            <a:pPr indent="4763">
              <a:buNone/>
            </a:pPr>
            <a:r>
              <a:rPr lang="en-US" sz="3200" dirty="0">
                <a:latin typeface="Calibri" pitchFamily="34" charset="0"/>
                <a:cs typeface="Arial" pitchFamily="34" charset="0"/>
              </a:rPr>
              <a:t>The Internet and WWW is at the center of the revolution</a:t>
            </a:r>
          </a:p>
        </p:txBody>
      </p:sp>
      <p:pic>
        <p:nvPicPr>
          <p:cNvPr id="7" name="Picture 6"/>
          <p:cNvPicPr>
            <a:picLocks noChangeAspect="1"/>
          </p:cNvPicPr>
          <p:nvPr/>
        </p:nvPicPr>
        <p:blipFill>
          <a:blip r:embed="rId3" cstate="print"/>
          <a:stretch>
            <a:fillRect/>
          </a:stretch>
        </p:blipFill>
        <p:spPr>
          <a:xfrm>
            <a:off x="3962400" y="3048000"/>
            <a:ext cx="4114925" cy="2933700"/>
          </a:xfrm>
          <a:prstGeom prst="rect">
            <a:avLst/>
          </a:prstGeom>
        </p:spPr>
      </p:pic>
    </p:spTree>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0"/>
            <a:ext cx="9144000" cy="6858000"/>
          </a:xfrm>
          <a:prstGeom prst="rect">
            <a:avLst/>
          </a:prstGeom>
        </p:spPr>
      </p:pic>
      <p:pic>
        <p:nvPicPr>
          <p:cNvPr id="5" name="Picture 4" descr="Opeartions Only.png"/>
          <p:cNvPicPr>
            <a:picLocks noChangeAspect="1"/>
          </p:cNvPicPr>
          <p:nvPr/>
        </p:nvPicPr>
        <p:blipFill>
          <a:blip r:embed="rId4" cstate="print"/>
          <a:stretch>
            <a:fillRect/>
          </a:stretch>
        </p:blipFill>
        <p:spPr>
          <a:xfrm>
            <a:off x="0" y="0"/>
            <a:ext cx="9144000" cy="1379913"/>
          </a:xfrm>
          <a:prstGeom prst="rect">
            <a:avLst/>
          </a:prstGeom>
        </p:spPr>
      </p:pic>
      <p:pic>
        <p:nvPicPr>
          <p:cNvPr id="12" name="Picture 11"/>
          <p:cNvPicPr>
            <a:picLocks noChangeAspect="1"/>
          </p:cNvPicPr>
          <p:nvPr/>
        </p:nvPicPr>
        <p:blipFill>
          <a:blip r:embed="rId5" cstate="print"/>
          <a:stretch>
            <a:fillRect/>
          </a:stretch>
        </p:blipFill>
        <p:spPr>
          <a:xfrm>
            <a:off x="1142568" y="1566908"/>
            <a:ext cx="1637231" cy="1782763"/>
          </a:xfrm>
          <a:prstGeom prst="rect">
            <a:avLst/>
          </a:prstGeom>
        </p:spPr>
      </p:pic>
      <p:pic>
        <p:nvPicPr>
          <p:cNvPr id="13" name="Picture 12"/>
          <p:cNvPicPr>
            <a:picLocks noChangeAspect="1"/>
          </p:cNvPicPr>
          <p:nvPr/>
        </p:nvPicPr>
        <p:blipFill>
          <a:blip r:embed="rId6" cstate="print"/>
          <a:stretch>
            <a:fillRect/>
          </a:stretch>
        </p:blipFill>
        <p:spPr>
          <a:xfrm>
            <a:off x="3471333" y="3589253"/>
            <a:ext cx="2209800" cy="2057400"/>
          </a:xfrm>
          <a:prstGeom prst="rect">
            <a:avLst/>
          </a:prstGeom>
        </p:spPr>
      </p:pic>
      <p:sp>
        <p:nvSpPr>
          <p:cNvPr id="14" name="TextBox 13"/>
          <p:cNvSpPr txBox="1"/>
          <p:nvPr/>
        </p:nvSpPr>
        <p:spPr>
          <a:xfrm>
            <a:off x="484632" y="3737214"/>
            <a:ext cx="2986701" cy="584775"/>
          </a:xfrm>
          <a:prstGeom prst="rect">
            <a:avLst/>
          </a:prstGeom>
          <a:noFill/>
        </p:spPr>
        <p:txBody>
          <a:bodyPr wrap="square" rtlCol="0">
            <a:spAutoFit/>
          </a:bodyPr>
          <a:lstStyle/>
          <a:p>
            <a:pPr algn="ctr"/>
            <a:r>
              <a:rPr lang="en-US" sz="3200" b="1" dirty="0" smtClean="0">
                <a:solidFill>
                  <a:schemeClr val="accent3">
                    <a:lumMod val="75000"/>
                  </a:schemeClr>
                </a:solidFill>
                <a:latin typeface="Calibri" pitchFamily="34" charset="0"/>
                <a:cs typeface="Calibri" pitchFamily="34" charset="0"/>
              </a:rPr>
              <a:t>Budgeting</a:t>
            </a:r>
          </a:p>
        </p:txBody>
      </p:sp>
      <p:sp>
        <p:nvSpPr>
          <p:cNvPr id="17" name="TextBox 16"/>
          <p:cNvSpPr txBox="1"/>
          <p:nvPr/>
        </p:nvSpPr>
        <p:spPr>
          <a:xfrm>
            <a:off x="2971800" y="2209800"/>
            <a:ext cx="2758101" cy="584775"/>
          </a:xfrm>
          <a:prstGeom prst="rect">
            <a:avLst/>
          </a:prstGeom>
          <a:noFill/>
        </p:spPr>
        <p:txBody>
          <a:bodyPr wrap="square" rtlCol="0">
            <a:spAutoFit/>
          </a:bodyPr>
          <a:lstStyle/>
          <a:p>
            <a:pPr algn="ctr"/>
            <a:r>
              <a:rPr lang="en-US" sz="3200" b="1" dirty="0" smtClean="0">
                <a:solidFill>
                  <a:schemeClr val="accent3">
                    <a:lumMod val="75000"/>
                  </a:schemeClr>
                </a:solidFill>
                <a:latin typeface="Calibri" pitchFamily="34" charset="0"/>
                <a:cs typeface="Calibri" pitchFamily="34" charset="0"/>
              </a:rPr>
              <a:t>Staffing</a:t>
            </a:r>
          </a:p>
        </p:txBody>
      </p:sp>
      <p:sp>
        <p:nvSpPr>
          <p:cNvPr id="18" name="TextBox 17"/>
          <p:cNvSpPr txBox="1"/>
          <p:nvPr/>
        </p:nvSpPr>
        <p:spPr>
          <a:xfrm>
            <a:off x="6023239" y="5000322"/>
            <a:ext cx="2986701" cy="584775"/>
          </a:xfrm>
          <a:prstGeom prst="rect">
            <a:avLst/>
          </a:prstGeom>
          <a:noFill/>
        </p:spPr>
        <p:txBody>
          <a:bodyPr wrap="square" rtlCol="0">
            <a:spAutoFit/>
          </a:bodyPr>
          <a:lstStyle/>
          <a:p>
            <a:pPr algn="ctr"/>
            <a:r>
              <a:rPr lang="en-US" sz="3200" b="1" dirty="0" smtClean="0">
                <a:solidFill>
                  <a:schemeClr val="accent3">
                    <a:lumMod val="75000"/>
                  </a:schemeClr>
                </a:solidFill>
                <a:latin typeface="Calibri" pitchFamily="34" charset="0"/>
                <a:cs typeface="Calibri" pitchFamily="34" charset="0"/>
              </a:rPr>
              <a:t>Evaluation</a:t>
            </a:r>
          </a:p>
        </p:txBody>
      </p:sp>
      <p:pic>
        <p:nvPicPr>
          <p:cNvPr id="19" name="Picture 18"/>
          <p:cNvPicPr>
            <a:picLocks noChangeAspect="1"/>
          </p:cNvPicPr>
          <p:nvPr/>
        </p:nvPicPr>
        <p:blipFill>
          <a:blip r:embed="rId7" cstate="print"/>
          <a:stretch>
            <a:fillRect/>
          </a:stretch>
        </p:blipFill>
        <p:spPr>
          <a:xfrm>
            <a:off x="6592312" y="2407769"/>
            <a:ext cx="1713881" cy="2362968"/>
          </a:xfrm>
          <a:prstGeom prst="rect">
            <a:avLst/>
          </a:prstGeom>
        </p:spPr>
      </p:pic>
    </p:spTree>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160253"/>
            <a:ext cx="9144000" cy="6858000"/>
          </a:xfrm>
          <a:prstGeom prst="rect">
            <a:avLst/>
          </a:prstGeom>
        </p:spPr>
      </p:pic>
      <p:pic>
        <p:nvPicPr>
          <p:cNvPr id="5" name="Picture 4" descr="Opeartions Only.png"/>
          <p:cNvPicPr>
            <a:picLocks noChangeAspect="1"/>
          </p:cNvPicPr>
          <p:nvPr/>
        </p:nvPicPr>
        <p:blipFill>
          <a:blip r:embed="rId4" cstate="print"/>
          <a:stretch>
            <a:fillRect/>
          </a:stretch>
        </p:blipFill>
        <p:spPr>
          <a:xfrm>
            <a:off x="0" y="0"/>
            <a:ext cx="9144000" cy="1379913"/>
          </a:xfrm>
          <a:prstGeom prst="rect">
            <a:avLst/>
          </a:prstGeom>
        </p:spPr>
      </p:pic>
      <p:sp>
        <p:nvSpPr>
          <p:cNvPr id="17" name="TextBox 16"/>
          <p:cNvSpPr txBox="1"/>
          <p:nvPr/>
        </p:nvSpPr>
        <p:spPr>
          <a:xfrm>
            <a:off x="1752600" y="4648200"/>
            <a:ext cx="5362395" cy="1200329"/>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Operating in the current regulatory environment</a:t>
            </a:r>
          </a:p>
        </p:txBody>
      </p:sp>
      <p:pic>
        <p:nvPicPr>
          <p:cNvPr id="15" name="Picture 14"/>
          <p:cNvPicPr>
            <a:picLocks noChangeAspect="1"/>
          </p:cNvPicPr>
          <p:nvPr/>
        </p:nvPicPr>
        <p:blipFill>
          <a:blip r:embed="rId5" cstate="print"/>
          <a:stretch>
            <a:fillRect/>
          </a:stretch>
        </p:blipFill>
        <p:spPr>
          <a:xfrm>
            <a:off x="1379635" y="2209271"/>
            <a:ext cx="1803400" cy="1790700"/>
          </a:xfrm>
          <a:prstGeom prst="rect">
            <a:avLst/>
          </a:prstGeom>
        </p:spPr>
      </p:pic>
      <p:sp>
        <p:nvSpPr>
          <p:cNvPr id="16" name="TextBox 15"/>
          <p:cNvSpPr txBox="1"/>
          <p:nvPr/>
        </p:nvSpPr>
        <p:spPr>
          <a:xfrm>
            <a:off x="4035606" y="2827621"/>
            <a:ext cx="942363" cy="646331"/>
          </a:xfrm>
          <a:prstGeom prst="rect">
            <a:avLst/>
          </a:prstGeom>
          <a:noFill/>
        </p:spPr>
        <p:txBody>
          <a:bodyPr wrap="square" rtlCol="0">
            <a:spAutoFit/>
          </a:bodyPr>
          <a:lstStyle/>
          <a:p>
            <a:pPr algn="ctr"/>
            <a:r>
              <a:rPr lang="en-US" sz="3600" b="1" dirty="0" smtClean="0">
                <a:solidFill>
                  <a:schemeClr val="accent3">
                    <a:lumMod val="75000"/>
                  </a:schemeClr>
                </a:solidFill>
                <a:latin typeface="Calibri" pitchFamily="34" charset="0"/>
                <a:cs typeface="Calibri" pitchFamily="34" charset="0"/>
              </a:rPr>
              <a:t>or</a:t>
            </a:r>
          </a:p>
        </p:txBody>
      </p:sp>
      <p:pic>
        <p:nvPicPr>
          <p:cNvPr id="20" name="Picture 19"/>
          <p:cNvPicPr>
            <a:picLocks noChangeAspect="1"/>
          </p:cNvPicPr>
          <p:nvPr/>
        </p:nvPicPr>
        <p:blipFill>
          <a:blip r:embed="rId6" cstate="print"/>
          <a:stretch>
            <a:fillRect/>
          </a:stretch>
        </p:blipFill>
        <p:spPr>
          <a:xfrm>
            <a:off x="5501217" y="1931194"/>
            <a:ext cx="2390314" cy="2346854"/>
          </a:xfrm>
          <a:prstGeom prst="rect">
            <a:avLst/>
          </a:prstGeom>
        </p:spPr>
      </p:pic>
    </p:spTree>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earningFramework_Slides_v3_Page_13.png"/>
          <p:cNvPicPr>
            <a:picLocks noChangeAspect="1"/>
          </p:cNvPicPr>
          <p:nvPr/>
        </p:nvPicPr>
        <p:blipFill>
          <a:blip r:embed="rId3" cstate="print"/>
          <a:stretch>
            <a:fillRect/>
          </a:stretch>
        </p:blipFill>
        <p:spPr>
          <a:xfrm>
            <a:off x="0" y="160253"/>
            <a:ext cx="9144000" cy="6858000"/>
          </a:xfrm>
          <a:prstGeom prst="rect">
            <a:avLst/>
          </a:prstGeom>
        </p:spPr>
      </p:pic>
      <p:pic>
        <p:nvPicPr>
          <p:cNvPr id="5" name="Picture 4" descr="Opeartions Only.png"/>
          <p:cNvPicPr>
            <a:picLocks noChangeAspect="1"/>
          </p:cNvPicPr>
          <p:nvPr/>
        </p:nvPicPr>
        <p:blipFill>
          <a:blip r:embed="rId4" cstate="print"/>
          <a:stretch>
            <a:fillRect/>
          </a:stretch>
        </p:blipFill>
        <p:spPr>
          <a:xfrm>
            <a:off x="0" y="0"/>
            <a:ext cx="9144000" cy="1379913"/>
          </a:xfrm>
          <a:prstGeom prst="rect">
            <a:avLst/>
          </a:prstGeom>
        </p:spPr>
      </p:pic>
      <p:sp>
        <p:nvSpPr>
          <p:cNvPr id="12" name="TextBox 11"/>
          <p:cNvSpPr txBox="1"/>
          <p:nvPr/>
        </p:nvSpPr>
        <p:spPr>
          <a:xfrm>
            <a:off x="776212" y="1436334"/>
            <a:ext cx="7503372" cy="5139869"/>
          </a:xfrm>
          <a:prstGeom prst="rect">
            <a:avLst/>
          </a:prstGeom>
          <a:noFill/>
        </p:spPr>
        <p:txBody>
          <a:bodyPr wrap="square" rtlCol="0">
            <a:spAutoFit/>
          </a:bodyPr>
          <a:lstStyle/>
          <a:p>
            <a:pPr algn="ctr">
              <a:spcAft>
                <a:spcPts val="1200"/>
              </a:spcAft>
            </a:pPr>
            <a:r>
              <a:rPr lang="en-US" sz="3600" b="1" dirty="0" smtClean="0">
                <a:solidFill>
                  <a:srgbClr val="DF654F"/>
                </a:solidFill>
                <a:latin typeface="Calibri" pitchFamily="34" charset="0"/>
                <a:cs typeface="Calibri" pitchFamily="34" charset="0"/>
              </a:rPr>
              <a:t>Tools You Can Use</a:t>
            </a:r>
          </a:p>
          <a:p>
            <a:pPr>
              <a:spcAft>
                <a:spcPts val="1200"/>
              </a:spcAft>
            </a:pPr>
            <a:r>
              <a:rPr lang="en-US" sz="2800" b="1" dirty="0" smtClean="0">
                <a:solidFill>
                  <a:srgbClr val="DF654F"/>
                </a:solidFill>
                <a:latin typeface="Calibri" pitchFamily="34" charset="0"/>
                <a:cs typeface="Calibri" pitchFamily="34" charset="0"/>
              </a:rPr>
              <a:t> </a:t>
            </a:r>
            <a:r>
              <a:rPr lang="en-US" sz="2800" b="1" dirty="0" smtClean="0">
                <a:solidFill>
                  <a:srgbClr val="DF654F"/>
                </a:solidFill>
                <a:latin typeface="Calibri" pitchFamily="34" charset="0"/>
                <a:cs typeface="Calibri" pitchFamily="34" charset="0"/>
                <a:hlinkClick r:id="rId5"/>
              </a:rPr>
              <a:t>iNACOL National Standards for Quality Online Programs</a:t>
            </a:r>
            <a:endParaRPr lang="en-US" sz="2800" b="1" dirty="0" smtClean="0">
              <a:solidFill>
                <a:srgbClr val="DF654F"/>
              </a:solidFill>
              <a:latin typeface="Calibri" pitchFamily="34" charset="0"/>
              <a:cs typeface="Calibri" pitchFamily="34" charset="0"/>
            </a:endParaRPr>
          </a:p>
          <a:p>
            <a:pPr>
              <a:spcAft>
                <a:spcPts val="1200"/>
              </a:spcAft>
            </a:pPr>
            <a:r>
              <a:rPr lang="en-US" sz="2800" b="1" dirty="0" smtClean="0">
                <a:solidFill>
                  <a:srgbClr val="DF654F"/>
                </a:solidFill>
                <a:latin typeface="Calibri" pitchFamily="34" charset="0"/>
                <a:cs typeface="Calibri" pitchFamily="34" charset="0"/>
                <a:hlinkClick r:id="rId6"/>
              </a:rPr>
              <a:t>Guidelines for the Development of a Local District Needs Assessment</a:t>
            </a:r>
            <a:endParaRPr lang="en-US" sz="2800" b="1" dirty="0" smtClean="0">
              <a:solidFill>
                <a:srgbClr val="DF654F"/>
              </a:solidFill>
              <a:latin typeface="Calibri" pitchFamily="34" charset="0"/>
              <a:cs typeface="Calibri" pitchFamily="34" charset="0"/>
            </a:endParaRPr>
          </a:p>
          <a:p>
            <a:pPr>
              <a:spcAft>
                <a:spcPts val="1200"/>
              </a:spcAft>
            </a:pPr>
            <a:r>
              <a:rPr lang="en-US" sz="2800" b="1" dirty="0" smtClean="0">
                <a:solidFill>
                  <a:srgbClr val="DF654F"/>
                </a:solidFill>
                <a:latin typeface="Calibri" pitchFamily="34" charset="0"/>
                <a:cs typeface="Calibri" pitchFamily="34" charset="0"/>
                <a:hlinkClick r:id="rId7"/>
              </a:rPr>
              <a:t>Discovering Purpose: Developing Mission, Vision and Values</a:t>
            </a:r>
            <a:endParaRPr lang="en-US" sz="2800" b="1" dirty="0" smtClean="0">
              <a:solidFill>
                <a:srgbClr val="DF654F"/>
              </a:solidFill>
              <a:latin typeface="Calibri" pitchFamily="34" charset="0"/>
              <a:cs typeface="Calibri" pitchFamily="34" charset="0"/>
            </a:endParaRPr>
          </a:p>
          <a:p>
            <a:r>
              <a:rPr lang="en-US" sz="2800" b="1" dirty="0" smtClean="0">
                <a:solidFill>
                  <a:srgbClr val="DF654F"/>
                </a:solidFill>
                <a:latin typeface="Calibri" pitchFamily="34" charset="0"/>
                <a:cs typeface="Calibri" pitchFamily="34" charset="0"/>
                <a:hlinkClick r:id="rId8"/>
              </a:rPr>
              <a:t>Evaluation in Online Learning, Keeping Pace with K-12 Online Learning 2008</a:t>
            </a:r>
            <a:endParaRPr lang="en-US" sz="2800" b="1" dirty="0" smtClean="0">
              <a:solidFill>
                <a:srgbClr val="DF654F"/>
              </a:solidFill>
              <a:latin typeface="Calibri" pitchFamily="34" charset="0"/>
              <a:cs typeface="Calibri" pitchFamily="34" charset="0"/>
            </a:endParaRPr>
          </a:p>
          <a:p>
            <a:endParaRPr lang="en-US" sz="2800" b="1" dirty="0" smtClean="0">
              <a:solidFill>
                <a:srgbClr val="DBA940"/>
              </a:solidFill>
            </a:endParaRPr>
          </a:p>
        </p:txBody>
      </p:sp>
    </p:spTree>
  </p:cSld>
  <p:clrMapOvr>
    <a:masterClrMapping/>
  </p:clrMapOvr>
  <p:transition spd="med">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arningFramework_Slides_v3_Page_05.png"/>
          <p:cNvPicPr>
            <a:picLocks noChangeAspect="1"/>
          </p:cNvPicPr>
          <p:nvPr/>
        </p:nvPicPr>
        <p:blipFill>
          <a:blip r:embed="rId3" cstate="print"/>
          <a:stretch>
            <a:fillRect/>
          </a:stretch>
        </p:blipFill>
        <p:spPr>
          <a:xfrm>
            <a:off x="0" y="0"/>
            <a:ext cx="9375246" cy="6858000"/>
          </a:xfrm>
          <a:prstGeom prst="rect">
            <a:avLst/>
          </a:prstGeom>
        </p:spPr>
      </p:pic>
      <p:sp>
        <p:nvSpPr>
          <p:cNvPr id="5" name="TextBox 4"/>
          <p:cNvSpPr txBox="1"/>
          <p:nvPr/>
        </p:nvSpPr>
        <p:spPr>
          <a:xfrm>
            <a:off x="1600200" y="685800"/>
            <a:ext cx="6134639" cy="1323439"/>
          </a:xfrm>
          <a:prstGeom prst="rect">
            <a:avLst/>
          </a:prstGeom>
          <a:noFill/>
        </p:spPr>
        <p:txBody>
          <a:bodyPr wrap="square" rtlCol="0">
            <a:spAutoFit/>
          </a:bodyPr>
          <a:lstStyle/>
          <a:p>
            <a:pPr algn="ctr"/>
            <a:r>
              <a:rPr lang="en-US" sz="4000" b="1" dirty="0" smtClean="0">
                <a:solidFill>
                  <a:schemeClr val="accent3">
                    <a:lumMod val="75000"/>
                  </a:schemeClr>
                </a:solidFill>
                <a:latin typeface="Calibri" pitchFamily="34" charset="0"/>
                <a:cs typeface="Calibri" pitchFamily="34" charset="0"/>
              </a:rPr>
              <a:t>The CCSESA California eLearning Framework</a:t>
            </a:r>
          </a:p>
        </p:txBody>
      </p:sp>
      <p:sp>
        <p:nvSpPr>
          <p:cNvPr id="2" name="TextBox 1"/>
          <p:cNvSpPr txBox="1"/>
          <p:nvPr/>
        </p:nvSpPr>
        <p:spPr>
          <a:xfrm>
            <a:off x="1219200" y="6096000"/>
            <a:ext cx="7010400" cy="400110"/>
          </a:xfrm>
          <a:prstGeom prst="rect">
            <a:avLst/>
          </a:prstGeom>
          <a:noFill/>
        </p:spPr>
        <p:txBody>
          <a:bodyPr wrap="square" rtlCol="0">
            <a:spAutoFit/>
          </a:bodyPr>
          <a:lstStyle/>
          <a:p>
            <a:r>
              <a:rPr lang="en-US" sz="2000" dirty="0" smtClean="0"/>
              <a:t>Presentation available at:</a:t>
            </a:r>
            <a:endParaRPr lang="en-US" sz="2000" dirty="0"/>
          </a:p>
        </p:txBody>
      </p:sp>
    </p:spTree>
  </p:cSld>
  <p:clrMapOvr>
    <a:masterClrMapping/>
  </p:clrMapOvr>
  <p:transition spd="med">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81000"/>
            <a:ext cx="8458200" cy="7786747"/>
          </a:xfrm>
          <a:prstGeom prst="rect">
            <a:avLst/>
          </a:prstGeom>
          <a:noFill/>
        </p:spPr>
        <p:txBody>
          <a:bodyPr wrap="square" rtlCol="0">
            <a:spAutoFit/>
          </a:bodyPr>
          <a:lstStyle/>
          <a:p>
            <a:r>
              <a:rPr lang="en-US" sz="3600" dirty="0" smtClean="0"/>
              <a:t>Glenn County Implementation </a:t>
            </a:r>
          </a:p>
          <a:p>
            <a:endParaRPr lang="en-US" dirty="0"/>
          </a:p>
          <a:p>
            <a:r>
              <a:rPr lang="en-US" sz="2000" dirty="0" smtClean="0"/>
              <a:t>Princeton JUSD </a:t>
            </a:r>
          </a:p>
          <a:p>
            <a:r>
              <a:rPr lang="en-US" sz="2000" dirty="0"/>
              <a:t>	</a:t>
            </a:r>
            <a:r>
              <a:rPr lang="en-US" sz="2000" dirty="0" smtClean="0"/>
              <a:t>High School Math </a:t>
            </a:r>
          </a:p>
          <a:p>
            <a:r>
              <a:rPr lang="en-US" sz="2000" dirty="0"/>
              <a:t>	</a:t>
            </a:r>
            <a:r>
              <a:rPr lang="en-US" sz="2000" dirty="0" smtClean="0"/>
              <a:t>Cal-</a:t>
            </a:r>
            <a:r>
              <a:rPr lang="en-US" sz="2000" dirty="0" err="1" smtClean="0"/>
              <a:t>IQuity</a:t>
            </a:r>
            <a:r>
              <a:rPr lang="en-US" sz="2000" dirty="0" smtClean="0"/>
              <a:t> </a:t>
            </a:r>
            <a:r>
              <a:rPr lang="en-US" sz="2000" dirty="0" smtClean="0"/>
              <a:t>– K12HSN</a:t>
            </a:r>
          </a:p>
          <a:p>
            <a:r>
              <a:rPr lang="en-US" sz="2000" dirty="0"/>
              <a:t>	</a:t>
            </a:r>
            <a:r>
              <a:rPr lang="en-US" sz="2000" dirty="0" smtClean="0"/>
              <a:t>Elective options</a:t>
            </a:r>
          </a:p>
          <a:p>
            <a:endParaRPr lang="en-US" sz="2000" dirty="0"/>
          </a:p>
          <a:p>
            <a:r>
              <a:rPr lang="en-US" sz="2000" dirty="0" smtClean="0"/>
              <a:t>Elk Creek High – Princeton</a:t>
            </a:r>
          </a:p>
          <a:p>
            <a:r>
              <a:rPr lang="en-US" sz="2000" dirty="0"/>
              <a:t>	</a:t>
            </a:r>
            <a:r>
              <a:rPr lang="en-US" sz="2000" dirty="0" smtClean="0"/>
              <a:t>Spanish I or II</a:t>
            </a:r>
          </a:p>
          <a:p>
            <a:r>
              <a:rPr lang="en-US" sz="2000" dirty="0"/>
              <a:t>	</a:t>
            </a:r>
            <a:r>
              <a:rPr lang="en-US" sz="2000" dirty="0" smtClean="0"/>
              <a:t>Zero period</a:t>
            </a:r>
          </a:p>
          <a:p>
            <a:endParaRPr lang="en-US" sz="2000" dirty="0"/>
          </a:p>
          <a:p>
            <a:r>
              <a:rPr lang="en-US" sz="2000" dirty="0" err="1" smtClean="0"/>
              <a:t>Wm</a:t>
            </a:r>
            <a:r>
              <a:rPr lang="en-US" sz="2000" dirty="0" smtClean="0"/>
              <a:t> Finch Charter </a:t>
            </a:r>
          </a:p>
          <a:p>
            <a:r>
              <a:rPr lang="en-US" sz="2000" dirty="0"/>
              <a:t>	</a:t>
            </a:r>
            <a:r>
              <a:rPr lang="en-US" sz="2000" dirty="0" smtClean="0"/>
              <a:t>Independent Study</a:t>
            </a:r>
          </a:p>
          <a:p>
            <a:r>
              <a:rPr lang="en-US" sz="2000" dirty="0"/>
              <a:t>	</a:t>
            </a:r>
            <a:r>
              <a:rPr lang="en-US" sz="2000" dirty="0" err="1" smtClean="0"/>
              <a:t>Odysseyware</a:t>
            </a:r>
            <a:endParaRPr lang="en-US" sz="2000" dirty="0" smtClean="0"/>
          </a:p>
          <a:p>
            <a:endParaRPr lang="en-US" sz="2000" dirty="0"/>
          </a:p>
          <a:p>
            <a:r>
              <a:rPr lang="en-US" sz="2000" dirty="0" smtClean="0"/>
              <a:t>Willows High </a:t>
            </a:r>
          </a:p>
          <a:p>
            <a:r>
              <a:rPr lang="en-US" sz="2000" dirty="0"/>
              <a:t>	</a:t>
            </a:r>
            <a:r>
              <a:rPr lang="en-US" sz="2000" dirty="0" smtClean="0"/>
              <a:t>Credit Recovery</a:t>
            </a:r>
          </a:p>
          <a:p>
            <a:r>
              <a:rPr lang="en-US" sz="2000" dirty="0"/>
              <a:t>	</a:t>
            </a:r>
            <a:r>
              <a:rPr lang="en-US" sz="2000" dirty="0" smtClean="0"/>
              <a:t>Accelerate Education</a:t>
            </a:r>
            <a:r>
              <a:rPr lang="en-US" dirty="0" smtClean="0"/>
              <a:t> </a:t>
            </a:r>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pic>
        <p:nvPicPr>
          <p:cNvPr id="1027" name="Picture 3" descr="C:\Program Files (x86)\Microsoft Office\MEDIA\CAGCAT10\j0195384.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517474"/>
            <a:ext cx="2459338" cy="251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1416886"/>
      </p:ext>
    </p:extLst>
  </p:cSld>
  <p:clrMapOvr>
    <a:masterClrMapping/>
  </p:clrMapOvr>
  <p:transition spd="med">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1831" y="685800"/>
            <a:ext cx="8458200" cy="5693866"/>
          </a:xfrm>
          <a:prstGeom prst="rect">
            <a:avLst/>
          </a:prstGeom>
          <a:noFill/>
        </p:spPr>
        <p:txBody>
          <a:bodyPr wrap="square" rtlCol="0">
            <a:spAutoFit/>
          </a:bodyPr>
          <a:lstStyle/>
          <a:p>
            <a:r>
              <a:rPr lang="en-US" sz="2800" b="1" dirty="0" smtClean="0"/>
              <a:t>Willows USD – Accelerate Ed</a:t>
            </a:r>
          </a:p>
          <a:p>
            <a:endParaRPr lang="en-US" sz="2800" b="1" dirty="0"/>
          </a:p>
          <a:p>
            <a:r>
              <a:rPr lang="en-US" sz="2800" dirty="0" smtClean="0"/>
              <a:t>Needed processes and structures in place before classes begin:</a:t>
            </a:r>
          </a:p>
          <a:p>
            <a:pPr marL="1371600" lvl="2" indent="-457200">
              <a:buFont typeface="Arial" pitchFamily="34" charset="0"/>
              <a:buChar char="•"/>
            </a:pPr>
            <a:endParaRPr lang="en-US" sz="2800" dirty="0" smtClean="0"/>
          </a:p>
          <a:p>
            <a:pPr marL="1371600" lvl="2" indent="-457200">
              <a:buFont typeface="Arial" pitchFamily="34" charset="0"/>
              <a:buChar char="•"/>
            </a:pPr>
            <a:r>
              <a:rPr lang="en-US" sz="2800" dirty="0" smtClean="0"/>
              <a:t>Teacher training</a:t>
            </a:r>
          </a:p>
          <a:p>
            <a:pPr marL="1371600" lvl="2" indent="-457200">
              <a:buFont typeface="Arial" pitchFamily="34" charset="0"/>
              <a:buChar char="•"/>
            </a:pPr>
            <a:r>
              <a:rPr lang="en-US" sz="2800" dirty="0" smtClean="0"/>
              <a:t>Student orientation</a:t>
            </a:r>
          </a:p>
          <a:p>
            <a:pPr marL="1371600" lvl="2" indent="-457200">
              <a:buFont typeface="Arial" pitchFamily="34" charset="0"/>
              <a:buChar char="•"/>
            </a:pPr>
            <a:r>
              <a:rPr lang="en-US" sz="2800" dirty="0" smtClean="0"/>
              <a:t>Headphones – sanitation issues</a:t>
            </a:r>
          </a:p>
          <a:p>
            <a:pPr marL="1371600" lvl="2" indent="-457200">
              <a:buFont typeface="Arial" pitchFamily="34" charset="0"/>
              <a:buChar char="•"/>
            </a:pPr>
            <a:r>
              <a:rPr lang="en-US" sz="2800" dirty="0" smtClean="0"/>
              <a:t>Firefox or Chrome need to be installed</a:t>
            </a:r>
          </a:p>
          <a:p>
            <a:pPr marL="1371600" lvl="2" indent="-457200">
              <a:buFont typeface="Arial" pitchFamily="34" charset="0"/>
              <a:buChar char="•"/>
            </a:pPr>
            <a:r>
              <a:rPr lang="en-US" sz="2800" dirty="0" smtClean="0"/>
              <a:t>Computer compatibility with sound and video</a:t>
            </a:r>
          </a:p>
          <a:p>
            <a:endParaRPr lang="en-US" sz="2800" dirty="0"/>
          </a:p>
          <a:p>
            <a:endParaRPr lang="en-US" sz="2800" dirty="0"/>
          </a:p>
        </p:txBody>
      </p:sp>
    </p:spTree>
    <p:extLst>
      <p:ext uri="{BB962C8B-B14F-4D97-AF65-F5344CB8AC3E}">
        <p14:creationId xmlns:p14="http://schemas.microsoft.com/office/powerpoint/2010/main" val="2180564391"/>
      </p:ext>
    </p:extLst>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09600"/>
            <a:ext cx="7239000" cy="5693866"/>
          </a:xfrm>
          <a:prstGeom prst="rect">
            <a:avLst/>
          </a:prstGeom>
          <a:noFill/>
        </p:spPr>
        <p:txBody>
          <a:bodyPr wrap="square" rtlCol="0">
            <a:spAutoFit/>
          </a:bodyPr>
          <a:lstStyle/>
          <a:p>
            <a:r>
              <a:rPr lang="en-US" sz="2800" b="1" dirty="0" smtClean="0"/>
              <a:t>2. How is online learning course structured?</a:t>
            </a:r>
          </a:p>
          <a:p>
            <a:endParaRPr lang="en-US" sz="2800" dirty="0"/>
          </a:p>
          <a:p>
            <a:pPr marL="285750" indent="-285750">
              <a:buFont typeface="Arial" pitchFamily="34" charset="0"/>
              <a:buChar char="•"/>
            </a:pPr>
            <a:r>
              <a:rPr lang="en-US" sz="2800" dirty="0" smtClean="0"/>
              <a:t>Each course has CA credentialed instructors provided by </a:t>
            </a:r>
            <a:r>
              <a:rPr lang="en-US" sz="2800" dirty="0" err="1" smtClean="0"/>
              <a:t>Acc</a:t>
            </a:r>
            <a:r>
              <a:rPr lang="en-US" sz="2800" dirty="0" smtClean="0"/>
              <a:t> Ed</a:t>
            </a:r>
          </a:p>
          <a:p>
            <a:pPr marL="285750" indent="-285750">
              <a:buFont typeface="Arial" pitchFamily="34" charset="0"/>
              <a:buChar char="•"/>
            </a:pPr>
            <a:r>
              <a:rPr lang="en-US" sz="2800" dirty="0" smtClean="0"/>
              <a:t>Pass Code for Exams</a:t>
            </a:r>
          </a:p>
          <a:p>
            <a:pPr marL="285750" indent="-285750">
              <a:buFont typeface="Arial" pitchFamily="34" charset="0"/>
              <a:buChar char="•"/>
            </a:pPr>
            <a:r>
              <a:rPr lang="en-US" sz="2800" dirty="0" smtClean="0"/>
              <a:t>Projects, papers, assignments 24/7</a:t>
            </a:r>
          </a:p>
          <a:p>
            <a:pPr marL="285750" indent="-285750">
              <a:buFont typeface="Arial" pitchFamily="34" charset="0"/>
              <a:buChar char="•"/>
            </a:pPr>
            <a:r>
              <a:rPr lang="en-US" sz="2800" dirty="0" smtClean="0"/>
              <a:t>Online teacher grades and posts running grades</a:t>
            </a:r>
          </a:p>
          <a:p>
            <a:pPr marL="285750" indent="-285750">
              <a:buFont typeface="Arial" pitchFamily="34" charset="0"/>
              <a:buChar char="•"/>
            </a:pPr>
            <a:r>
              <a:rPr lang="en-US" sz="2800" dirty="0" smtClean="0"/>
              <a:t>Teacher is not teaching live – archived videos, reading, etc.</a:t>
            </a:r>
          </a:p>
          <a:p>
            <a:pPr marL="285750" indent="-285750">
              <a:buFont typeface="Arial" pitchFamily="34" charset="0"/>
              <a:buChar char="•"/>
            </a:pPr>
            <a:r>
              <a:rPr lang="en-US" sz="2800" dirty="0" smtClean="0"/>
              <a:t>Email/chat available for students to online teacher </a:t>
            </a:r>
            <a:endParaRPr lang="en-US" sz="2800" dirty="0"/>
          </a:p>
        </p:txBody>
      </p:sp>
    </p:spTree>
    <p:extLst>
      <p:ext uri="{BB962C8B-B14F-4D97-AF65-F5344CB8AC3E}">
        <p14:creationId xmlns:p14="http://schemas.microsoft.com/office/powerpoint/2010/main" val="279279157"/>
      </p:ext>
    </p:extLst>
  </p:cSld>
  <p:clrMapOvr>
    <a:masterClrMapping/>
  </p:clrMapOvr>
  <p:transition spd="med">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09600"/>
            <a:ext cx="7239000" cy="5693866"/>
          </a:xfrm>
          <a:prstGeom prst="rect">
            <a:avLst/>
          </a:prstGeom>
          <a:noFill/>
        </p:spPr>
        <p:txBody>
          <a:bodyPr wrap="square" rtlCol="0">
            <a:spAutoFit/>
          </a:bodyPr>
          <a:lstStyle/>
          <a:p>
            <a:r>
              <a:rPr lang="en-US" sz="2800" b="1" dirty="0" smtClean="0"/>
              <a:t>2. How is online learning course structured?</a:t>
            </a:r>
          </a:p>
          <a:p>
            <a:endParaRPr lang="en-US" sz="2800" dirty="0"/>
          </a:p>
          <a:p>
            <a:pPr marL="285750" indent="-285750">
              <a:buFont typeface="Arial" pitchFamily="34" charset="0"/>
              <a:buChar char="•"/>
            </a:pPr>
            <a:r>
              <a:rPr lang="en-US" sz="2800" dirty="0" smtClean="0"/>
              <a:t>Each course </a:t>
            </a:r>
            <a:r>
              <a:rPr lang="en-US" sz="2800" smtClean="0"/>
              <a:t>has CA credentialed </a:t>
            </a:r>
            <a:r>
              <a:rPr lang="en-US" sz="2800" dirty="0" smtClean="0"/>
              <a:t>instructors provided by </a:t>
            </a:r>
            <a:r>
              <a:rPr lang="en-US" sz="2800" dirty="0" err="1" smtClean="0"/>
              <a:t>Acc</a:t>
            </a:r>
            <a:r>
              <a:rPr lang="en-US" sz="2800" dirty="0" smtClean="0"/>
              <a:t> Ed</a:t>
            </a:r>
          </a:p>
          <a:p>
            <a:pPr marL="285750" indent="-285750">
              <a:buFont typeface="Arial" pitchFamily="34" charset="0"/>
              <a:buChar char="•"/>
            </a:pPr>
            <a:r>
              <a:rPr lang="en-US" sz="2800" dirty="0" smtClean="0"/>
              <a:t>Pass Code for Exams</a:t>
            </a:r>
          </a:p>
          <a:p>
            <a:pPr marL="285750" indent="-285750">
              <a:buFont typeface="Arial" pitchFamily="34" charset="0"/>
              <a:buChar char="•"/>
            </a:pPr>
            <a:r>
              <a:rPr lang="en-US" sz="2800" dirty="0" smtClean="0"/>
              <a:t>Projects, papers, assignments 24/7</a:t>
            </a:r>
          </a:p>
          <a:p>
            <a:pPr marL="285750" indent="-285750">
              <a:buFont typeface="Arial" pitchFamily="34" charset="0"/>
              <a:buChar char="•"/>
            </a:pPr>
            <a:r>
              <a:rPr lang="en-US" sz="2800" dirty="0" smtClean="0"/>
              <a:t>Online teacher grades and posts running grades</a:t>
            </a:r>
          </a:p>
          <a:p>
            <a:pPr marL="285750" indent="-285750">
              <a:buFont typeface="Arial" pitchFamily="34" charset="0"/>
              <a:buChar char="•"/>
            </a:pPr>
            <a:r>
              <a:rPr lang="en-US" sz="2800" dirty="0" smtClean="0"/>
              <a:t>Teacher is not teaching live – archived videos, reading, etc.</a:t>
            </a:r>
          </a:p>
          <a:p>
            <a:pPr marL="285750" indent="-285750">
              <a:buFont typeface="Arial" pitchFamily="34" charset="0"/>
              <a:buChar char="•"/>
            </a:pPr>
            <a:r>
              <a:rPr lang="en-US" sz="2800" dirty="0" smtClean="0"/>
              <a:t>Email/chat available for students to online teacher </a:t>
            </a:r>
            <a:endParaRPr lang="en-US" sz="2800" dirty="0"/>
          </a:p>
        </p:txBody>
      </p:sp>
    </p:spTree>
    <p:extLst>
      <p:ext uri="{BB962C8B-B14F-4D97-AF65-F5344CB8AC3E}">
        <p14:creationId xmlns:p14="http://schemas.microsoft.com/office/powerpoint/2010/main" val="3456252029"/>
      </p:ext>
    </p:extLst>
  </p:cSld>
  <p:clrMapOvr>
    <a:masterClrMapping/>
  </p:clrMapOvr>
  <p:transition spd="med">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457200"/>
            <a:ext cx="8153400" cy="5970865"/>
          </a:xfrm>
          <a:prstGeom prst="rect">
            <a:avLst/>
          </a:prstGeom>
          <a:noFill/>
        </p:spPr>
        <p:txBody>
          <a:bodyPr wrap="square" rtlCol="0">
            <a:spAutoFit/>
          </a:bodyPr>
          <a:lstStyle/>
          <a:p>
            <a:pPr marL="285750" indent="-285750">
              <a:buFont typeface="Arial" pitchFamily="34" charset="0"/>
              <a:buChar char="•"/>
            </a:pPr>
            <a:r>
              <a:rPr lang="en-US" sz="2800" dirty="0" smtClean="0"/>
              <a:t>WUSD credentialed teacher = mentor</a:t>
            </a:r>
          </a:p>
          <a:p>
            <a:pPr marL="285750" indent="-285750">
              <a:buFont typeface="Arial" pitchFamily="34" charset="0"/>
              <a:buChar char="•"/>
            </a:pPr>
            <a:r>
              <a:rPr lang="en-US" sz="2800" dirty="0" smtClean="0"/>
              <a:t>Administrators – Counselors = observers</a:t>
            </a:r>
          </a:p>
          <a:p>
            <a:pPr marL="285750" indent="-285750">
              <a:buFont typeface="Arial" pitchFamily="34" charset="0"/>
              <a:buChar char="•"/>
            </a:pPr>
            <a:endParaRPr lang="en-US" sz="2800" dirty="0"/>
          </a:p>
          <a:p>
            <a:pPr marL="285750" indent="-285750">
              <a:buFont typeface="Arial" pitchFamily="34" charset="0"/>
              <a:buChar char="•"/>
            </a:pPr>
            <a:r>
              <a:rPr lang="en-US" sz="2800" dirty="0" smtClean="0"/>
              <a:t>Waiting list now to get in class</a:t>
            </a:r>
            <a:endParaRPr lang="en-US" sz="2800" dirty="0"/>
          </a:p>
          <a:p>
            <a:pPr marL="285750" indent="-285750">
              <a:buFont typeface="Arial" pitchFamily="34" charset="0"/>
              <a:buChar char="•"/>
            </a:pPr>
            <a:r>
              <a:rPr lang="en-US" sz="2800" dirty="0" smtClean="0"/>
              <a:t>Class size = 18 seats</a:t>
            </a:r>
          </a:p>
          <a:p>
            <a:pPr marL="285750" indent="-285750">
              <a:buFont typeface="Arial" pitchFamily="34" charset="0"/>
              <a:buChar char="•"/>
            </a:pPr>
            <a:r>
              <a:rPr lang="en-US" sz="2800" dirty="0" smtClean="0"/>
              <a:t>Mentor teacher – no free time, very active participant</a:t>
            </a:r>
          </a:p>
          <a:p>
            <a:endParaRPr lang="en-US" sz="2800" dirty="0"/>
          </a:p>
          <a:p>
            <a:r>
              <a:rPr lang="en-US" sz="2800" b="1" dirty="0" smtClean="0"/>
              <a:t>What is working?</a:t>
            </a:r>
          </a:p>
          <a:p>
            <a:pPr marL="457200" indent="-457200">
              <a:buFont typeface="Arial" pitchFamily="34" charset="0"/>
              <a:buChar char="•"/>
            </a:pPr>
            <a:r>
              <a:rPr lang="en-US" sz="2800" dirty="0" smtClean="0"/>
              <a:t>The “right” type of student – motivation</a:t>
            </a:r>
          </a:p>
          <a:p>
            <a:pPr marL="457200" indent="-457200">
              <a:buFont typeface="Arial" pitchFamily="34" charset="0"/>
              <a:buChar char="•"/>
            </a:pPr>
            <a:r>
              <a:rPr lang="en-US" sz="2800" dirty="0" smtClean="0"/>
              <a:t>Successful credit recovery – rigorous but doable</a:t>
            </a:r>
          </a:p>
          <a:p>
            <a:pPr marL="457200" indent="-457200">
              <a:buFont typeface="Arial" pitchFamily="34" charset="0"/>
              <a:buChar char="•"/>
            </a:pPr>
            <a:r>
              <a:rPr lang="en-US" sz="2800" dirty="0" smtClean="0"/>
              <a:t>Faster! </a:t>
            </a:r>
          </a:p>
          <a:p>
            <a:endParaRPr lang="en-US" dirty="0"/>
          </a:p>
        </p:txBody>
      </p:sp>
    </p:spTree>
    <p:extLst>
      <p:ext uri="{BB962C8B-B14F-4D97-AF65-F5344CB8AC3E}">
        <p14:creationId xmlns:p14="http://schemas.microsoft.com/office/powerpoint/2010/main" val="1518509663"/>
      </p:ext>
    </p:extLst>
  </p:cSld>
  <p:clrMapOvr>
    <a:masterClrMapping/>
  </p:clrMapOvr>
  <p:transition spd="med">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838200"/>
            <a:ext cx="7315200" cy="369332"/>
          </a:xfrm>
          <a:prstGeom prst="rect">
            <a:avLst/>
          </a:prstGeom>
          <a:noFill/>
        </p:spPr>
        <p:txBody>
          <a:bodyPr wrap="square" rtlCol="0">
            <a:spAutoFit/>
          </a:bodyPr>
          <a:lstStyle/>
          <a:p>
            <a:endParaRPr lang="en-US" dirty="0"/>
          </a:p>
        </p:txBody>
      </p:sp>
      <p:sp>
        <p:nvSpPr>
          <p:cNvPr id="3" name="TextBox 2"/>
          <p:cNvSpPr txBox="1"/>
          <p:nvPr/>
        </p:nvSpPr>
        <p:spPr>
          <a:xfrm>
            <a:off x="304800" y="457200"/>
            <a:ext cx="8096992" cy="6617196"/>
          </a:xfrm>
          <a:prstGeom prst="rect">
            <a:avLst/>
          </a:prstGeom>
          <a:noFill/>
        </p:spPr>
        <p:txBody>
          <a:bodyPr wrap="square" rtlCol="0">
            <a:spAutoFit/>
          </a:bodyPr>
          <a:lstStyle/>
          <a:p>
            <a:r>
              <a:rPr lang="en-US" sz="2800" b="1" dirty="0"/>
              <a:t>Barriers?</a:t>
            </a:r>
          </a:p>
          <a:p>
            <a:pPr marL="800100" lvl="1" indent="-342900">
              <a:buFont typeface="Arial" pitchFamily="34" charset="0"/>
              <a:buChar char="•"/>
            </a:pPr>
            <a:r>
              <a:rPr lang="en-US" sz="2800" dirty="0"/>
              <a:t>	Keeping unmotivated students on task</a:t>
            </a:r>
          </a:p>
          <a:p>
            <a:pPr marL="800100" lvl="1" indent="-342900">
              <a:buFont typeface="Arial" pitchFamily="34" charset="0"/>
              <a:buChar char="•"/>
            </a:pPr>
            <a:r>
              <a:rPr lang="en-US" sz="2800" dirty="0"/>
              <a:t>	Watching for cheating during exams</a:t>
            </a:r>
          </a:p>
          <a:p>
            <a:pPr marL="800100" lvl="1" indent="-342900">
              <a:buFont typeface="Arial" pitchFamily="34" charset="0"/>
              <a:buChar char="•"/>
            </a:pPr>
            <a:r>
              <a:rPr lang="en-US" sz="2800" dirty="0"/>
              <a:t>	Plagiarism</a:t>
            </a:r>
          </a:p>
          <a:p>
            <a:pPr marL="800100" lvl="1" indent="-342900">
              <a:buFont typeface="Arial" pitchFamily="34" charset="0"/>
              <a:buChar char="•"/>
            </a:pPr>
            <a:r>
              <a:rPr lang="en-US" sz="2800" dirty="0"/>
              <a:t>	Technical issues with current computer </a:t>
            </a:r>
            <a:r>
              <a:rPr lang="en-US" sz="2800" dirty="0" smtClean="0"/>
              <a:t>lab</a:t>
            </a:r>
          </a:p>
          <a:p>
            <a:endParaRPr lang="en-US" sz="2000" dirty="0"/>
          </a:p>
          <a:p>
            <a:endParaRPr lang="en-US" sz="2000" dirty="0"/>
          </a:p>
          <a:p>
            <a:r>
              <a:rPr lang="en-US" sz="2800" b="1" dirty="0" smtClean="0"/>
              <a:t>Next time – do differently?</a:t>
            </a:r>
          </a:p>
          <a:p>
            <a:pPr marL="800100" lvl="1" indent="-342900">
              <a:buFont typeface="Arial" pitchFamily="34" charset="0"/>
              <a:buChar char="•"/>
            </a:pPr>
            <a:r>
              <a:rPr lang="en-US" sz="2800" dirty="0"/>
              <a:t>	</a:t>
            </a:r>
            <a:r>
              <a:rPr lang="en-US" sz="2800" dirty="0" smtClean="0"/>
              <a:t>Learn the </a:t>
            </a:r>
            <a:r>
              <a:rPr lang="en-US" sz="2800" dirty="0" err="1" smtClean="0"/>
              <a:t>Acc</a:t>
            </a:r>
            <a:r>
              <a:rPr lang="en-US" sz="2800" dirty="0" smtClean="0"/>
              <a:t> Ed website before         	   enrolling students</a:t>
            </a:r>
          </a:p>
          <a:p>
            <a:pPr marL="800100" lvl="1" indent="-342900">
              <a:buFont typeface="Arial" pitchFamily="34" charset="0"/>
              <a:buChar char="•"/>
            </a:pPr>
            <a:r>
              <a:rPr lang="en-US" sz="2800" dirty="0"/>
              <a:t>	</a:t>
            </a:r>
            <a:r>
              <a:rPr lang="en-US" sz="2800" dirty="0" smtClean="0"/>
              <a:t>Orientation for all students</a:t>
            </a:r>
          </a:p>
          <a:p>
            <a:pPr marL="800100" lvl="1" indent="-342900">
              <a:buFont typeface="Arial" pitchFamily="34" charset="0"/>
              <a:buChar char="•"/>
            </a:pPr>
            <a:r>
              <a:rPr lang="en-US" sz="2800" dirty="0"/>
              <a:t>	</a:t>
            </a:r>
            <a:r>
              <a:rPr lang="en-US" sz="2800" dirty="0" smtClean="0"/>
              <a:t>Don’t enroll failing students </a:t>
            </a:r>
          </a:p>
          <a:p>
            <a:pPr marL="800100" lvl="1" indent="-342900">
              <a:buFont typeface="Arial" pitchFamily="34" charset="0"/>
              <a:buChar char="•"/>
            </a:pPr>
            <a:r>
              <a:rPr lang="en-US" sz="2800" dirty="0"/>
              <a:t>	</a:t>
            </a:r>
            <a:r>
              <a:rPr lang="en-US" sz="2800" dirty="0" smtClean="0"/>
              <a:t>Room – Lab set up – student spacing</a:t>
            </a:r>
          </a:p>
          <a:p>
            <a:endParaRPr lang="en-US" sz="2800" dirty="0"/>
          </a:p>
          <a:p>
            <a:endParaRPr lang="en-US" sz="2000" dirty="0"/>
          </a:p>
        </p:txBody>
      </p:sp>
    </p:spTree>
    <p:extLst>
      <p:ext uri="{BB962C8B-B14F-4D97-AF65-F5344CB8AC3E}">
        <p14:creationId xmlns:p14="http://schemas.microsoft.com/office/powerpoint/2010/main" val="3598757494"/>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2895600" cy="4525963"/>
          </a:xfrm>
        </p:spPr>
        <p:txBody>
          <a:bodyPr>
            <a:normAutofit/>
          </a:bodyPr>
          <a:lstStyle/>
          <a:p>
            <a:r>
              <a:rPr lang="en-US" sz="2800" dirty="0" smtClean="0">
                <a:latin typeface="Calibri" pitchFamily="34" charset="0"/>
                <a:cs typeface="Arial" pitchFamily="34" charset="0"/>
              </a:rPr>
              <a:t>As of April, 2010, 66% of Americans have broadband, up from 55% in May, 2008</a:t>
            </a:r>
          </a:p>
          <a:p>
            <a:pPr>
              <a:spcBef>
                <a:spcPts val="1200"/>
              </a:spcBef>
            </a:pPr>
            <a:r>
              <a:rPr lang="en-US" sz="2800" dirty="0" smtClean="0">
                <a:latin typeface="Calibri" pitchFamily="34" charset="0"/>
                <a:cs typeface="Arial" pitchFamily="34" charset="0"/>
              </a:rPr>
              <a:t>93% of teens (12 to 17) in the U.S. access the Internet</a:t>
            </a:r>
          </a:p>
          <a:p>
            <a:endParaRPr lang="en-US" sz="2800" dirty="0">
              <a:latin typeface="Calibri" pitchFamily="34" charset="0"/>
              <a:cs typeface="Arial" pitchFamily="34" charset="0"/>
            </a:endParaRPr>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Internet Use</a:t>
            </a:r>
            <a:endParaRPr lang="en-US" sz="3600" dirty="0">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3733800" y="1600200"/>
            <a:ext cx="4209856" cy="482596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New Frontier Reality 3</a:t>
            </a:r>
            <a:endParaRPr lang="en-US" sz="3600" dirty="0">
              <a:latin typeface="Arial" pitchFamily="34" charset="0"/>
              <a:cs typeface="Arial" pitchFamily="34" charset="0"/>
            </a:endParaRPr>
          </a:p>
        </p:txBody>
      </p:sp>
      <p:sp>
        <p:nvSpPr>
          <p:cNvPr id="2" name="Rectangle 1"/>
          <p:cNvSpPr/>
          <p:nvPr/>
        </p:nvSpPr>
        <p:spPr>
          <a:xfrm>
            <a:off x="533400" y="1752600"/>
            <a:ext cx="4724400" cy="1569660"/>
          </a:xfrm>
          <a:prstGeom prst="rect">
            <a:avLst/>
          </a:prstGeom>
        </p:spPr>
        <p:txBody>
          <a:bodyPr wrap="square">
            <a:spAutoFit/>
          </a:bodyPr>
          <a:lstStyle/>
          <a:p>
            <a:pPr indent="4763">
              <a:buNone/>
            </a:pPr>
            <a:r>
              <a:rPr lang="en-US" sz="3200" dirty="0">
                <a:latin typeface="Calibri" pitchFamily="34" charset="0"/>
                <a:cs typeface="Arial" pitchFamily="34" charset="0"/>
              </a:rPr>
              <a:t>Mobile devices allow us to enjoy media and carry on communication anywhere</a:t>
            </a:r>
          </a:p>
        </p:txBody>
      </p:sp>
      <p:pic>
        <p:nvPicPr>
          <p:cNvPr id="5" name="Picture 4"/>
          <p:cNvPicPr>
            <a:picLocks noChangeAspect="1"/>
          </p:cNvPicPr>
          <p:nvPr/>
        </p:nvPicPr>
        <p:blipFill>
          <a:blip r:embed="rId3" cstate="print"/>
          <a:stretch>
            <a:fillRect/>
          </a:stretch>
        </p:blipFill>
        <p:spPr>
          <a:xfrm>
            <a:off x="3886200" y="3733800"/>
            <a:ext cx="4292600" cy="2131498"/>
          </a:xfrm>
          <a:prstGeom prst="rect">
            <a:avLst/>
          </a:prstGeom>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1828800" cy="4525963"/>
          </a:xfrm>
        </p:spPr>
        <p:txBody>
          <a:bodyPr>
            <a:normAutofit/>
          </a:bodyPr>
          <a:lstStyle/>
          <a:p>
            <a:r>
              <a:rPr lang="en-US" sz="2800" dirty="0" smtClean="0">
                <a:latin typeface="Calibri" pitchFamily="34" charset="0"/>
              </a:rPr>
              <a:t>77% of teens have cell or smart phones</a:t>
            </a:r>
          </a:p>
        </p:txBody>
      </p:sp>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Mobile Devices</a:t>
            </a:r>
            <a:endParaRPr lang="en-US" sz="3600" dirty="0">
              <a:latin typeface="Arial" pitchFamily="34" charset="0"/>
              <a:cs typeface="Arial" pitchFamily="34" charset="0"/>
            </a:endParaRPr>
          </a:p>
        </p:txBody>
      </p:sp>
      <p:sp>
        <p:nvSpPr>
          <p:cNvPr id="6" name="TextBox 5"/>
          <p:cNvSpPr txBox="1"/>
          <p:nvPr/>
        </p:nvSpPr>
        <p:spPr>
          <a:xfrm>
            <a:off x="2971800" y="5105400"/>
            <a:ext cx="5177123" cy="338554"/>
          </a:xfrm>
          <a:prstGeom prst="rect">
            <a:avLst/>
          </a:prstGeom>
          <a:noFill/>
        </p:spPr>
        <p:txBody>
          <a:bodyPr wrap="none" rtlCol="0">
            <a:spAutoFit/>
          </a:bodyPr>
          <a:lstStyle/>
          <a:p>
            <a:r>
              <a:rPr lang="en-US" sz="1600" dirty="0" smtClean="0">
                <a:latin typeface="Calibri" pitchFamily="34" charset="0"/>
                <a:cs typeface="Calibri" pitchFamily="34" charset="0"/>
              </a:rPr>
              <a:t>Source: Pew Internet &amp; American Life Project – March, 2012</a:t>
            </a:r>
            <a:endParaRPr lang="en-US" sz="1600" dirty="0">
              <a:latin typeface="Calibri" pitchFamily="34" charset="0"/>
              <a:cs typeface="Calibri"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2133600" y="1676400"/>
            <a:ext cx="6002301" cy="30099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2">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4617B"/>
      </a:hlink>
      <a:folHlink>
        <a:srgbClr val="85DFD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3749</TotalTime>
  <Words>5529</Words>
  <Application>Microsoft Office PowerPoint</Application>
  <PresentationFormat>On-screen Show (4:3)</PresentationFormat>
  <Paragraphs>798</Paragraphs>
  <Slides>69</Slides>
  <Notes>63</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Concourse</vt:lpstr>
      <vt:lpstr>A Framework for California eLearning</vt:lpstr>
      <vt:lpstr>Overview </vt:lpstr>
      <vt:lpstr>New Frontier Reality 1</vt:lpstr>
      <vt:lpstr>Home Media Ecology - 1975</vt:lpstr>
      <vt:lpstr>Home Media Ecology - Today</vt:lpstr>
      <vt:lpstr>New Frontier Reality 2</vt:lpstr>
      <vt:lpstr>Internet Use</vt:lpstr>
      <vt:lpstr>New Frontier Reality 3</vt:lpstr>
      <vt:lpstr>Mobile Devices</vt:lpstr>
      <vt:lpstr>Mobile Devices</vt:lpstr>
      <vt:lpstr>New Frontier Reality 4</vt:lpstr>
      <vt:lpstr>Social Networking</vt:lpstr>
      <vt:lpstr>Social Networking</vt:lpstr>
      <vt:lpstr>PowerPoint Presentation</vt:lpstr>
      <vt:lpstr>The Industrial Age Education Model</vt:lpstr>
      <vt:lpstr>The Information Age Education Model</vt:lpstr>
      <vt:lpstr>California eLearning Framework</vt:lpstr>
      <vt:lpstr>PowerPoint Presentation</vt:lpstr>
      <vt:lpstr>PowerPoint Presentation</vt:lpstr>
      <vt:lpstr>PowerPoint Presentation</vt:lpstr>
      <vt:lpstr>PowerPoint Presentation</vt:lpstr>
      <vt:lpstr>PowerPoint Presentation</vt:lpstr>
      <vt:lpstr>Numbers: Full-Time Online Schools</vt:lpstr>
      <vt:lpstr>PowerPoint Presentation</vt:lpstr>
      <vt:lpstr>California eLearning Landscape</vt:lpstr>
      <vt:lpstr>PowerPoint Presentation</vt:lpstr>
      <vt:lpstr>PowerPoint Presentation</vt:lpstr>
      <vt:lpstr>What is blended learning?</vt:lpstr>
      <vt:lpstr>Blended Learning Taxonmy</vt:lpstr>
      <vt:lpstr>     </vt:lpstr>
      <vt:lpstr>PowerPoint Presentation</vt:lpstr>
      <vt:lpstr>PowerPoint Presentation</vt:lpstr>
      <vt:lpstr>PowerPoint Presentation</vt:lpstr>
      <vt:lpstr>Program Components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SCOE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Adlt</dc:title>
  <dc:creator>John Fleischman</dc:creator>
  <cp:lastModifiedBy>Shirley Diaz</cp:lastModifiedBy>
  <cp:revision>302</cp:revision>
  <cp:lastPrinted>2013-01-29T00:28:29Z</cp:lastPrinted>
  <dcterms:created xsi:type="dcterms:W3CDTF">2010-09-29T22:34:18Z</dcterms:created>
  <dcterms:modified xsi:type="dcterms:W3CDTF">2013-01-29T00:32:11Z</dcterms:modified>
</cp:coreProperties>
</file>